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s/slide44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42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57.xml" ContentType="application/vnd.openxmlformats-officedocument.presentationml.slide+xml"/>
  <Override PartName="/ppt/slides/slide43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8.xml" ContentType="application/vnd.openxmlformats-officedocument.presentationml.slide+xml"/>
  <Override PartName="/ppt/slides/slide19.xml" ContentType="application/vnd.openxmlformats-officedocument.presentationml.slide+xml"/>
  <Override PartName="/ppt/slides/slide10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4.xml" ContentType="application/vnd.openxmlformats-officedocument.presentationml.slide+xml"/>
  <Override PartName="/ppt/slides/slide12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867" r:id="rId1"/>
  </p:sldMasterIdLst>
  <p:notesMasterIdLst>
    <p:notesMasterId r:id="rId69"/>
  </p:notesMasterIdLst>
  <p:handoutMasterIdLst>
    <p:handoutMasterId r:id="rId70"/>
  </p:handoutMasterIdLst>
  <p:sldIdLst>
    <p:sldId id="264" r:id="rId2"/>
    <p:sldId id="280" r:id="rId3"/>
    <p:sldId id="336" r:id="rId4"/>
    <p:sldId id="289" r:id="rId5"/>
    <p:sldId id="281" r:id="rId6"/>
    <p:sldId id="282" r:id="rId7"/>
    <p:sldId id="284" r:id="rId8"/>
    <p:sldId id="343" r:id="rId9"/>
    <p:sldId id="283" r:id="rId10"/>
    <p:sldId id="344" r:id="rId11"/>
    <p:sldId id="285" r:id="rId12"/>
    <p:sldId id="286" r:id="rId13"/>
    <p:sldId id="287" r:id="rId14"/>
    <p:sldId id="345" r:id="rId15"/>
    <p:sldId id="333" r:id="rId16"/>
    <p:sldId id="346" r:id="rId17"/>
    <p:sldId id="334" r:id="rId18"/>
    <p:sldId id="339" r:id="rId19"/>
    <p:sldId id="288" r:id="rId20"/>
    <p:sldId id="290" r:id="rId21"/>
    <p:sldId id="291" r:id="rId22"/>
    <p:sldId id="292" r:id="rId23"/>
    <p:sldId id="293" r:id="rId24"/>
    <p:sldId id="294" r:id="rId25"/>
    <p:sldId id="295" r:id="rId26"/>
    <p:sldId id="298" r:id="rId27"/>
    <p:sldId id="296" r:id="rId28"/>
    <p:sldId id="297" r:id="rId29"/>
    <p:sldId id="299" r:id="rId30"/>
    <p:sldId id="300" r:id="rId31"/>
    <p:sldId id="302" r:id="rId32"/>
    <p:sldId id="303" r:id="rId33"/>
    <p:sldId id="304" r:id="rId34"/>
    <p:sldId id="305" r:id="rId35"/>
    <p:sldId id="306" r:id="rId36"/>
    <p:sldId id="307" r:id="rId37"/>
    <p:sldId id="308" r:id="rId38"/>
    <p:sldId id="309" r:id="rId39"/>
    <p:sldId id="310" r:id="rId40"/>
    <p:sldId id="313" r:id="rId41"/>
    <p:sldId id="311" r:id="rId42"/>
    <p:sldId id="312" r:id="rId43"/>
    <p:sldId id="301" r:id="rId44"/>
    <p:sldId id="331" r:id="rId45"/>
    <p:sldId id="341" r:id="rId46"/>
    <p:sldId id="314" r:id="rId47"/>
    <p:sldId id="315" r:id="rId48"/>
    <p:sldId id="316" r:id="rId49"/>
    <p:sldId id="337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38" r:id="rId59"/>
    <p:sldId id="325" r:id="rId60"/>
    <p:sldId id="326" r:id="rId61"/>
    <p:sldId id="327" r:id="rId62"/>
    <p:sldId id="328" r:id="rId63"/>
    <p:sldId id="329" r:id="rId64"/>
    <p:sldId id="342" r:id="rId65"/>
    <p:sldId id="330" r:id="rId66"/>
    <p:sldId id="332" r:id="rId67"/>
    <p:sldId id="267" r:id="rId6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1"/>
      <p:bold r:id="rId72"/>
      <p:italic r:id="rId73"/>
      <p:boldItalic r:id="rId74"/>
    </p:embeddedFont>
    <p:embeddedFont>
      <p:font typeface="Cutive Mono" panose="020B0604020202020204" charset="0"/>
      <p:regular r:id="rId75"/>
    </p:embeddedFont>
    <p:embeddedFont>
      <p:font typeface="Open Sans" panose="020B0606030504020204" pitchFamily="34" charset="0"/>
      <p:regular r:id="rId76"/>
      <p:bold r:id="rId77"/>
      <p:italic r:id="rId78"/>
      <p:boldItalic r:id="rId79"/>
    </p:embeddedFont>
    <p:embeddedFont>
      <p:font typeface="Open Sans SemiBold" panose="020B0706030804020204" pitchFamily="34" charset="0"/>
      <p:bold r:id="rId80"/>
      <p:boldItalic r:id="rId8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545F"/>
    <a:srgbClr val="B1B7BC"/>
    <a:srgbClr val="007C9E"/>
    <a:srgbClr val="004D71"/>
    <a:srgbClr val="1B3764"/>
    <a:srgbClr val="0090B9"/>
    <a:srgbClr val="ED1C24"/>
    <a:srgbClr val="F5A81C"/>
    <a:srgbClr val="01A1DD"/>
    <a:srgbClr val="CFD4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62" autoAdjust="0"/>
    <p:restoredTop sz="96374" autoAdjust="0"/>
  </p:normalViewPr>
  <p:slideViewPr>
    <p:cSldViewPr snapToGrid="0">
      <p:cViewPr varScale="1">
        <p:scale>
          <a:sx n="151" d="100"/>
          <a:sy n="151" d="100"/>
        </p:scale>
        <p:origin x="624" y="1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4.fntdata"/><Relationship Id="rId79" Type="http://schemas.openxmlformats.org/officeDocument/2006/relationships/font" Target="fonts/font9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.fntdata"/><Relationship Id="rId80" Type="http://schemas.openxmlformats.org/officeDocument/2006/relationships/font" Target="fonts/font10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75" Type="http://schemas.openxmlformats.org/officeDocument/2006/relationships/font" Target="fonts/font5.fntdata"/><Relationship Id="rId83" Type="http://schemas.openxmlformats.org/officeDocument/2006/relationships/viewProps" Target="viewProps.xml"/><Relationship Id="rId88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font" Target="fonts/font11.fntdata"/><Relationship Id="rId86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customXml" Target="../customXml/item2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F75AEF-6AF8-074D-A4DB-F71FD6F9C37D}" type="datetimeFigureOut">
              <a:rPr lang="en-US" smtClean="0"/>
              <a:t>3/15/2019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D9A6D-5233-6641-90BA-8328590F05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546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AAE85D-3A3F-7B46-A18E-DF160D9D2CC7}" type="datetimeFigureOut">
              <a:rPr lang="en-US" smtClean="0"/>
              <a:t>3/15/2019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DA35F-9E58-5D40-92C1-D8C7631003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3101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urse/Lesson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C3F268-D399-CD41-93EB-BC0DC0B74C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23764"/>
            <a:ext cx="9162288" cy="710498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7" y="75202"/>
            <a:ext cx="8455567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ED1C24"/>
                </a:solidFill>
              </a:defRPr>
            </a:lvl1pPr>
          </a:lstStyle>
          <a:p>
            <a:r>
              <a:rPr lang="en-US" dirty="0"/>
              <a:t>Course/Lesson outline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2E793E8-1E1B-7342-97FF-3EBEB6CE2F97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6A4ED92-FF5D-D14E-9468-3074E2795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10937EE-1C4A-CD4A-8D8B-58C6219952E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9"/>
            <a:ext cx="8460152" cy="29900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6" name="Picture 15" descr="CompTIA_logo.wmf">
            <a:extLst>
              <a:ext uri="{FF2B5EF4-FFF2-40B4-BE49-F238E27FC236}">
                <a16:creationId xmlns:a16="http://schemas.microsoft.com/office/drawing/2014/main" id="{B6C7ED59-72C2-324E-AEEB-8DFC1F55737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740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126EC4-13CC-5047-ACF1-7FCEABFB0D5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3732324-F386-A84B-A341-691AB7D65C3E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F9B869A-1F05-B84C-AA9E-6A7FD25F6D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B09C0D39-5E61-CE45-8FB8-F99FF19461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4BC7E9-A100-5141-83FC-F271A0DDAE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53645" y="3619663"/>
            <a:ext cx="1959429" cy="1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44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nds-On Activit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804EA5-17AD-354B-90BB-56A1A9BBD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4851"/>
            <a:ext cx="9144000" cy="34195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15AE6-89DC-4B00-95C2-C09677B47D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3384616"/>
            <a:ext cx="9143999" cy="458390"/>
          </a:xfrm>
        </p:spPr>
        <p:txBody>
          <a:bodyPr/>
          <a:lstStyle>
            <a:lvl1pPr marL="0" indent="0" algn="ctr">
              <a:buNone/>
              <a:defRPr sz="2100"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add Activity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9395E-254B-4DF4-AD8F-137598C79946}"/>
              </a:ext>
            </a:extLst>
          </p:cNvPr>
          <p:cNvSpPr txBox="1"/>
          <p:nvPr/>
        </p:nvSpPr>
        <p:spPr>
          <a:xfrm>
            <a:off x="341925" y="218807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D1C24"/>
                </a:solidFill>
                <a:latin typeface="+mn-lt"/>
              </a:rPr>
              <a:t>Activity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4C09B-F43A-F747-800F-F1DE1DE87130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DC713EE-FFB3-8147-9995-551A638CBF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472390-70FA-EF46-BC95-2AB6BD804B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14851"/>
            <a:ext cx="9144000" cy="341951"/>
          </a:xfrm>
          <a:prstGeom prst="rect">
            <a:avLst/>
          </a:prstGeom>
        </p:spPr>
      </p:pic>
      <p:pic>
        <p:nvPicPr>
          <p:cNvPr id="17" name="Picture 16" descr="CompTIA_logo.wmf">
            <a:extLst>
              <a:ext uri="{FF2B5EF4-FFF2-40B4-BE49-F238E27FC236}">
                <a16:creationId xmlns:a16="http://schemas.microsoft.com/office/drawing/2014/main" id="{EA95763B-85F6-9048-B507-4FD23026F60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0FFAE2-1926-424D-9409-EA1F521618BE}"/>
              </a:ext>
            </a:extLst>
          </p:cNvPr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8288" y="4511039"/>
            <a:ext cx="9180576" cy="3472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D31B16-7F80-4E40-A64A-D400F2BE5BD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656114" y="1288868"/>
            <a:ext cx="3829752" cy="209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235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B532A39-38A8-2A46-94DF-A7FED7B65D5B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3E0E152-89EE-D041-8208-22B1448FC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1E765CB9-1B51-9D48-955D-6843AA1B95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844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flective 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9B97F-4B6B-4623-8514-D7FD629FE2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1925" y="976531"/>
            <a:ext cx="8460150" cy="3394472"/>
          </a:xfrm>
        </p:spPr>
        <p:txBody>
          <a:bodyPr/>
          <a:lstStyle>
            <a:lvl1pPr>
              <a:spcAft>
                <a:spcPts val="1800"/>
              </a:spcAft>
              <a:buFont typeface="+mj-lt"/>
              <a:buAutoNum type="arabicPeriod"/>
              <a:defRPr sz="1800">
                <a:solidFill>
                  <a:srgbClr val="45545F"/>
                </a:solidFill>
              </a:defRPr>
            </a:lvl1pPr>
            <a:lvl2pPr marL="600075" indent="-257175">
              <a:buFont typeface="+mj-lt"/>
              <a:buAutoNum type="arabicPeriod"/>
              <a:defRPr/>
            </a:lvl2pPr>
            <a:lvl3pPr marL="942975" indent="-257175">
              <a:buFont typeface="+mj-lt"/>
              <a:buAutoNum type="arabicPeriod"/>
              <a:defRPr/>
            </a:lvl3pPr>
            <a:lvl4pPr marL="1371600" indent="-342900">
              <a:buFont typeface="+mj-lt"/>
              <a:buAutoNum type="arabicPeriod"/>
              <a:defRPr/>
            </a:lvl4pPr>
            <a:lvl5pPr marL="17145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Insert Question #1</a:t>
            </a:r>
          </a:p>
          <a:p>
            <a:pPr lvl="0"/>
            <a:r>
              <a:rPr lang="en-US" dirty="0"/>
              <a:t>Insert Question #2</a:t>
            </a:r>
          </a:p>
          <a:p>
            <a:pPr lvl="0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A4E754-7F02-4770-8121-961E43A23B05}"/>
              </a:ext>
            </a:extLst>
          </p:cNvPr>
          <p:cNvSpPr txBox="1"/>
          <p:nvPr userDrawn="1"/>
        </p:nvSpPr>
        <p:spPr>
          <a:xfrm>
            <a:off x="341925" y="218807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D1C24"/>
                </a:solidFill>
                <a:latin typeface="+mn-lt"/>
              </a:rPr>
              <a:t>Reflective Questions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600C4-2AD2-7847-84E5-43FA5600D6B7}"/>
              </a:ext>
            </a:extLst>
          </p:cNvPr>
          <p:cNvSpPr txBox="1">
            <a:spLocks/>
          </p:cNvSpPr>
          <p:nvPr/>
        </p:nvSpPr>
        <p:spPr>
          <a:xfrm>
            <a:off x="-402655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5CC41E3-297F-AB42-B4CD-9E84AFB27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CompTIA_logo.wmf">
            <a:extLst>
              <a:ext uri="{FF2B5EF4-FFF2-40B4-BE49-F238E27FC236}">
                <a16:creationId xmlns:a16="http://schemas.microsoft.com/office/drawing/2014/main" id="{9EDA33E4-71A4-D841-BB71-AA1209C4CD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F70059-50E2-B24D-9AA3-145112C8E8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47759" y="3743863"/>
            <a:ext cx="2696240" cy="140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62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55634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E3403EC-28B3-2848-96B2-0EB19ACC0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D192D95-7954-EB43-B134-73EFED82A97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58B37B13-2D80-ED4F-AA57-92F8720DF4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845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5D94452-C962-A343-85AC-E3B4874697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26F9D-6293-B945-9CB4-7274CE8670A6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953D7D55-FF4B-144A-9A47-F9B21A50C6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884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Autofit/>
          </a:bodyPr>
          <a:lstStyle>
            <a:lvl1pPr marL="0" indent="0" algn="l">
              <a:buNone/>
              <a:defRPr sz="1800" b="1">
                <a:solidFill>
                  <a:srgbClr val="45545F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>
            <a:noAutofit/>
          </a:bodyPr>
          <a:lstStyle>
            <a:lvl1pPr marL="0" indent="0">
              <a:buNone/>
              <a:defRPr sz="1800" b="1">
                <a:solidFill>
                  <a:srgbClr val="45545F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65A5C3B-129C-D748-B860-AFF7226C86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1D68FB8-E621-1848-9493-C38F1D7EBE2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2" name="Picture 11" descr="CompTIA_logo.wmf">
            <a:extLst>
              <a:ext uri="{FF2B5EF4-FFF2-40B4-BE49-F238E27FC236}">
                <a16:creationId xmlns:a16="http://schemas.microsoft.com/office/drawing/2014/main" id="{9E0A0277-6F7D-464A-B7AB-99B78E17BC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9647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972" y="80597"/>
            <a:ext cx="7797800" cy="615462"/>
          </a:xfrm>
        </p:spPr>
        <p:txBody>
          <a:bodyPr anchor="ctr" anchorCtr="0">
            <a:noAutofit/>
          </a:bodyPr>
          <a:lstStyle>
            <a:lvl1pPr algn="l">
              <a:defRPr sz="2400"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76327"/>
            <a:ext cx="5111750" cy="3518297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C1949C1-B925-B544-AA5E-2B852777C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77139-E7E4-3D4D-86BD-7F66AB957479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840D7BB1-77D8-B148-9C19-407AE5F22E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014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717679"/>
            <a:ext cx="5486400" cy="425054"/>
          </a:xfrm>
        </p:spPr>
        <p:txBody>
          <a:bodyPr anchor="b"/>
          <a:lstStyle>
            <a:lvl1pPr algn="l">
              <a:defRPr sz="1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35270"/>
            <a:ext cx="5486400" cy="28276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142732"/>
            <a:ext cx="5486400" cy="603647"/>
          </a:xfrm>
        </p:spPr>
        <p:txBody>
          <a:bodyPr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43D6327-F44D-AF41-80D9-C8F881FE6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11E4D-3647-2042-8AA9-4ADEF03A889D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864C3DE1-22DC-4B48-9954-09A38AB51E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87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Fi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7" y="75202"/>
            <a:ext cx="8455567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ED1C2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D1568E5-94C1-AF4C-A4BA-19730F022926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D95E9CC-440B-FB49-9F80-F9E9877D32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2C6F783-9286-1544-850A-F82A0510B4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7"/>
            <a:ext cx="8460152" cy="35675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BB89A167-2C0A-E142-A4E6-098E36FF4B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742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rgbClr val="45545F"/>
                </a:solidFill>
              </a:defRPr>
            </a:lvl1pPr>
            <a:lvl2pPr>
              <a:defRPr>
                <a:solidFill>
                  <a:srgbClr val="45545F"/>
                </a:solidFill>
              </a:defRPr>
            </a:lvl2pPr>
            <a:lvl3pPr>
              <a:defRPr>
                <a:solidFill>
                  <a:srgbClr val="45545F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B01C9F3-3BDB-EE4F-8A30-9A2C41287F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FBB5713-2AA6-6A44-B019-28FDF5A1CE7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863308DA-D7BC-384E-821F-8A3A2D1C8C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845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908539"/>
            <a:ext cx="2057400" cy="3686084"/>
          </a:xfrm>
        </p:spPr>
        <p:txBody>
          <a:bodyPr vert="eaVert"/>
          <a:lstStyle>
            <a:lvl1pPr>
              <a:defRPr b="1">
                <a:solidFill>
                  <a:srgbClr val="45545F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08539"/>
            <a:ext cx="6019800" cy="3686084"/>
          </a:xfrm>
        </p:spPr>
        <p:txBody>
          <a:bodyPr vert="eaVert"/>
          <a:lstStyle>
            <a:lvl1pPr>
              <a:defRPr>
                <a:solidFill>
                  <a:srgbClr val="45545F"/>
                </a:solidFill>
              </a:defRPr>
            </a:lvl1pPr>
            <a:lvl2pPr>
              <a:defRPr>
                <a:solidFill>
                  <a:srgbClr val="45545F"/>
                </a:solidFill>
              </a:defRPr>
            </a:lvl2pPr>
            <a:lvl3pPr>
              <a:defRPr>
                <a:solidFill>
                  <a:srgbClr val="45545F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3BDB5AB-F661-7543-882F-AF797D8A21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8B1C3BD-5CFC-B54B-B06A-247C2168BA59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18730890-2F38-5A47-B746-C8A5D1CBF9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2397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No Image or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A6D98B26-BAB8-9248-A901-B3CA74DA7FAD}"/>
              </a:ext>
            </a:extLst>
          </p:cNvPr>
          <p:cNvSpPr/>
          <p:nvPr userDrawn="1"/>
        </p:nvSpPr>
        <p:spPr>
          <a:xfrm>
            <a:off x="408561" y="331611"/>
            <a:ext cx="8346333" cy="3443110"/>
          </a:xfrm>
          <a:prstGeom prst="round2DiagRect">
            <a:avLst>
              <a:gd name="adj1" fmla="val 0"/>
              <a:gd name="adj2" fmla="val 11792"/>
            </a:avLst>
          </a:prstGeom>
          <a:solidFill>
            <a:srgbClr val="0090B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2FEEEDD-0751-854A-9852-93F3EA022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366" y="1051278"/>
            <a:ext cx="7981244" cy="1100674"/>
          </a:xfrm>
        </p:spPr>
        <p:txBody>
          <a:bodyPr lIns="0" rIns="0" anchor="b">
            <a:noAutofit/>
          </a:bodyPr>
          <a:lstStyle>
            <a:lvl1pPr algn="l">
              <a:defRPr sz="36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58038CC-5DF0-1545-A424-EA63B177F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366" y="2159007"/>
            <a:ext cx="6207634" cy="489656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859BC51B-7E40-1041-A8C3-D54CE59B1C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111" y="4369323"/>
            <a:ext cx="1684782" cy="36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5282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lossary Term Definition with Corne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944984"/>
            <a:ext cx="6934200" cy="571500"/>
          </a:xfrm>
        </p:spPr>
        <p:txBody>
          <a:bodyPr/>
          <a:lstStyle>
            <a:lvl1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ED1C24"/>
                </a:solidFill>
                <a:latin typeface="+mn-lt"/>
                <a:ea typeface="+mn-ea"/>
                <a:cs typeface="+mn-cs"/>
              </a:defRPr>
            </a:lvl1pPr>
            <a:lvl2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BD1DE29-ADE7-384D-809A-A52F9DD45FFD}"/>
              </a:ext>
            </a:extLst>
          </p:cNvPr>
          <p:cNvSpPr txBox="1">
            <a:spLocks/>
          </p:cNvSpPr>
          <p:nvPr userDrawn="1"/>
        </p:nvSpPr>
        <p:spPr>
          <a:xfrm>
            <a:off x="81975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E180A83-A907-544F-B0AF-DAD9FC2DF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B707612-480C-B144-82D3-40F98F576E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1696453"/>
            <a:ext cx="8460152" cy="2985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20" name="Picture 19" descr="CompTIA_logo.wmf">
            <a:extLst>
              <a:ext uri="{FF2B5EF4-FFF2-40B4-BE49-F238E27FC236}">
                <a16:creationId xmlns:a16="http://schemas.microsoft.com/office/drawing/2014/main" id="{31E12641-FDB9-264E-B844-D1FF43FEA4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22" name="Picture 100" descr="book">
            <a:extLst>
              <a:ext uri="{FF2B5EF4-FFF2-40B4-BE49-F238E27FC236}">
                <a16:creationId xmlns:a16="http://schemas.microsoft.com/office/drawing/2014/main" id="{29E8A41D-6CE0-CC41-8C86-34EFB1EAFD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51" y="782499"/>
            <a:ext cx="911191" cy="79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2C9C1D8-EBAB-9044-B613-CB1F1A3C1F3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38442" y="3143794"/>
            <a:ext cx="2205558" cy="199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652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2593A58-0959-CB4D-8C6B-BF10FB4E9B2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22BF4-CE2A-B54A-B1D6-2812AD7BC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15509" y="3683725"/>
            <a:ext cx="1605177" cy="998219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5727794-1D8F-EE4B-86CA-492FD31C8844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2E05C79-1716-3D41-94C9-03C7F4E93A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7C6D3784-9980-4349-B5E5-5AAE6F7E51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435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126EC4-13CC-5047-ACF1-7FCEABFB0D5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3732324-F386-A84B-A341-691AB7D65C3E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F9B869A-1F05-B84C-AA9E-6A7FD25F6D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B09C0D39-5E61-CE45-8FB8-F99FF19461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4BC7E9-A100-5141-83FC-F271A0DDAE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53645" y="3619663"/>
            <a:ext cx="1959429" cy="107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885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E3403EC-28B3-2848-96B2-0EB19ACC0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D192D95-7954-EB43-B134-73EFED82A97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58B37B13-2D80-ED4F-AA57-92F8720DF4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70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Autofit/>
          </a:bodyPr>
          <a:lstStyle>
            <a:lvl1pPr marL="0" indent="0" algn="l">
              <a:buNone/>
              <a:defRPr sz="1800" b="1">
                <a:solidFill>
                  <a:srgbClr val="45545F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>
            <a:noAutofit/>
          </a:bodyPr>
          <a:lstStyle>
            <a:lvl1pPr marL="0" indent="0">
              <a:buNone/>
              <a:defRPr sz="1800" b="1">
                <a:solidFill>
                  <a:srgbClr val="45545F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65A5C3B-129C-D748-B860-AFF7226C86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1D68FB8-E621-1848-9493-C38F1D7EBE2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2" name="Picture 11" descr="CompTIA_logo.wmf">
            <a:extLst>
              <a:ext uri="{FF2B5EF4-FFF2-40B4-BE49-F238E27FC236}">
                <a16:creationId xmlns:a16="http://schemas.microsoft.com/office/drawing/2014/main" id="{9E0A0277-6F7D-464A-B7AB-99B78E17BC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3397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717679"/>
            <a:ext cx="5486400" cy="425054"/>
          </a:xfrm>
        </p:spPr>
        <p:txBody>
          <a:bodyPr anchor="b"/>
          <a:lstStyle>
            <a:lvl1pPr algn="l">
              <a:defRPr sz="1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35270"/>
            <a:ext cx="5486400" cy="28276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142732"/>
            <a:ext cx="5486400" cy="603647"/>
          </a:xfrm>
        </p:spPr>
        <p:txBody>
          <a:bodyPr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43D6327-F44D-AF41-80D9-C8F881FE6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11E4D-3647-2042-8AA9-4ADEF03A889D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864C3DE1-22DC-4B48-9954-09A38AB51E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697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No Image or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A6D98B26-BAB8-9248-A901-B3CA74DA7FAD}"/>
              </a:ext>
            </a:extLst>
          </p:cNvPr>
          <p:cNvSpPr/>
          <p:nvPr userDrawn="1"/>
        </p:nvSpPr>
        <p:spPr>
          <a:xfrm>
            <a:off x="408561" y="331611"/>
            <a:ext cx="8346333" cy="3443110"/>
          </a:xfrm>
          <a:prstGeom prst="round2DiagRect">
            <a:avLst>
              <a:gd name="adj1" fmla="val 0"/>
              <a:gd name="adj2" fmla="val 11792"/>
            </a:avLst>
          </a:prstGeom>
          <a:solidFill>
            <a:srgbClr val="007C9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2FEEEDD-0751-854A-9852-93F3EA022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366" y="1051278"/>
            <a:ext cx="7981244" cy="1100674"/>
          </a:xfrm>
        </p:spPr>
        <p:txBody>
          <a:bodyPr lIns="0" rIns="0" anchor="b">
            <a:noAutofit/>
          </a:bodyPr>
          <a:lstStyle>
            <a:lvl1pPr algn="l">
              <a:defRPr sz="36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58038CC-5DF0-1545-A424-EA63B177F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366" y="2159007"/>
            <a:ext cx="6207634" cy="489656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859BC51B-7E40-1041-A8C3-D54CE59B1C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111" y="4369323"/>
            <a:ext cx="1684782" cy="36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549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Fi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C2B283-1721-A54D-A0F1-D2BEA4930744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288" y="4443006"/>
            <a:ext cx="9180576" cy="384048"/>
          </a:xfrm>
          <a:prstGeom prst="rect">
            <a:avLst/>
          </a:prstGeom>
        </p:spPr>
      </p:pic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8455566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solidFill>
                  <a:srgbClr val="ED1C24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FBE5EB6-65FE-0E48-9452-A19FC7E53C3D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99B5762-231E-5D48-BE77-49FAD4EC5C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E834EAB-3654-8444-AD99-93CDAC63F3F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9"/>
            <a:ext cx="8460152" cy="33221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6" name="Picture 15" descr="CompTIA_logo.wmf">
            <a:extLst>
              <a:ext uri="{FF2B5EF4-FFF2-40B4-BE49-F238E27FC236}">
                <a16:creationId xmlns:a16="http://schemas.microsoft.com/office/drawing/2014/main" id="{4944337A-3BE7-674E-B293-3D2844FE50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973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rne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4937C02-723F-7449-9D91-D10D98479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0148" y="3143794"/>
            <a:ext cx="2193852" cy="1999706"/>
          </a:xfrm>
          <a:prstGeom prst="rect">
            <a:avLst/>
          </a:prstGeom>
        </p:spPr>
      </p:pic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8455566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57115EB-6EB9-AD43-BF51-6238C42B69E2}"/>
              </a:ext>
            </a:extLst>
          </p:cNvPr>
          <p:cNvSpPr txBox="1">
            <a:spLocks/>
          </p:cNvSpPr>
          <p:nvPr/>
        </p:nvSpPr>
        <p:spPr>
          <a:xfrm>
            <a:off x="81975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AD0C0EF-7038-634B-8024-2C277C80B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ACD82ED-3ACE-6B4E-AED2-34697AE09C3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589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4" name="Picture 13" descr="CompTIA_logo.wmf">
            <a:extLst>
              <a:ext uri="{FF2B5EF4-FFF2-40B4-BE49-F238E27FC236}">
                <a16:creationId xmlns:a16="http://schemas.microsoft.com/office/drawing/2014/main" id="{356AF006-7545-FE4E-BA37-FA9657065F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35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lossary Term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8455566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944984"/>
            <a:ext cx="7054516" cy="571500"/>
          </a:xfrm>
        </p:spPr>
        <p:txBody>
          <a:bodyPr/>
          <a:lstStyle>
            <a:lvl1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b="0" kern="1200" dirty="0" smtClean="0">
                <a:solidFill>
                  <a:srgbClr val="ED1C24"/>
                </a:solidFill>
                <a:latin typeface="+mn-lt"/>
                <a:ea typeface="+mn-ea"/>
                <a:cs typeface="+mn-cs"/>
              </a:defRPr>
            </a:lvl1pPr>
            <a:lvl2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186BA-5094-1448-BB57-AB5B0FEA3A02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7DCA484-9C40-334C-AD13-25B14530D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C8B6186-7A8B-DC46-9466-DB72DE79C1A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1696454"/>
            <a:ext cx="8460152" cy="2956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7" name="Picture 16" descr="CompTIA_logo.wmf">
            <a:extLst>
              <a:ext uri="{FF2B5EF4-FFF2-40B4-BE49-F238E27FC236}">
                <a16:creationId xmlns:a16="http://schemas.microsoft.com/office/drawing/2014/main" id="{A660B38B-C7D9-D944-83F2-8500759A1B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18" name="Picture 100" descr="book">
            <a:extLst>
              <a:ext uri="{FF2B5EF4-FFF2-40B4-BE49-F238E27FC236}">
                <a16:creationId xmlns:a16="http://schemas.microsoft.com/office/drawing/2014/main" id="{7659040C-5D30-DA49-B1E6-5E966016CC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51" y="782499"/>
            <a:ext cx="911191" cy="79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283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ssary Term Definition with Corne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944984"/>
            <a:ext cx="6934200" cy="571500"/>
          </a:xfrm>
        </p:spPr>
        <p:txBody>
          <a:bodyPr/>
          <a:lstStyle>
            <a:lvl1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ED1C24"/>
                </a:solidFill>
                <a:latin typeface="+mn-lt"/>
                <a:ea typeface="+mn-ea"/>
                <a:cs typeface="+mn-cs"/>
              </a:defRPr>
            </a:lvl1pPr>
            <a:lvl2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BD1DE29-ADE7-384D-809A-A52F9DD45FFD}"/>
              </a:ext>
            </a:extLst>
          </p:cNvPr>
          <p:cNvSpPr txBox="1">
            <a:spLocks/>
          </p:cNvSpPr>
          <p:nvPr userDrawn="1"/>
        </p:nvSpPr>
        <p:spPr>
          <a:xfrm>
            <a:off x="81975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E180A83-A907-544F-B0AF-DAD9FC2DF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B707612-480C-B144-82D3-40F98F576E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1696453"/>
            <a:ext cx="8460152" cy="2985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20" name="Picture 19" descr="CompTIA_logo.wmf">
            <a:extLst>
              <a:ext uri="{FF2B5EF4-FFF2-40B4-BE49-F238E27FC236}">
                <a16:creationId xmlns:a16="http://schemas.microsoft.com/office/drawing/2014/main" id="{31E12641-FDB9-264E-B844-D1FF43FEA4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22" name="Picture 100" descr="book">
            <a:extLst>
              <a:ext uri="{FF2B5EF4-FFF2-40B4-BE49-F238E27FC236}">
                <a16:creationId xmlns:a16="http://schemas.microsoft.com/office/drawing/2014/main" id="{29E8A41D-6CE0-CC41-8C86-34EFB1EAFD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51" y="782499"/>
            <a:ext cx="911191" cy="79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4E5AC-2C37-054D-B16D-0D8582A5ED6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50148" y="3143794"/>
            <a:ext cx="2193852" cy="199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94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2593A58-0959-CB4D-8C6B-BF10FB4E9B2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22BF4-CE2A-B54A-B1D6-2812AD7BC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15509" y="3683725"/>
            <a:ext cx="1605176" cy="998219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5727794-1D8F-EE4B-86CA-492FD31C8844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2E05C79-1716-3D41-94C9-03C7F4E93A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7C6D3784-9980-4349-B5E5-5AAE6F7E51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34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nds-On Activit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E79872-6410-E14A-8678-93C3DB889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4851"/>
            <a:ext cx="9144000" cy="34195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15AE6-89DC-4B00-95C2-C09677B47D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500" y="3384616"/>
            <a:ext cx="8001000" cy="458390"/>
          </a:xfrm>
        </p:spPr>
        <p:txBody>
          <a:bodyPr/>
          <a:lstStyle>
            <a:lvl1pPr marL="0" indent="0" algn="ctr">
              <a:buNone/>
              <a:defRPr sz="2100"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add Activity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9395E-254B-4DF4-AD8F-137598C79946}"/>
              </a:ext>
            </a:extLst>
          </p:cNvPr>
          <p:cNvSpPr txBox="1"/>
          <p:nvPr/>
        </p:nvSpPr>
        <p:spPr>
          <a:xfrm>
            <a:off x="341925" y="218807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D1C24"/>
                </a:solidFill>
                <a:latin typeface="+mn-lt"/>
              </a:rPr>
              <a:t>Activity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8AF2C-F141-0F46-BA28-178577A16F7B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BA17A01-17DB-2540-9CD7-DEA1D2C76B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141D98-3766-574F-B382-B3B62F9F06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14851"/>
            <a:ext cx="9144000" cy="341951"/>
          </a:xfrm>
          <a:prstGeom prst="rect">
            <a:avLst/>
          </a:prstGeom>
        </p:spPr>
      </p:pic>
      <p:pic>
        <p:nvPicPr>
          <p:cNvPr id="18" name="Picture 17" descr="CompTIA_logo.wmf">
            <a:extLst>
              <a:ext uri="{FF2B5EF4-FFF2-40B4-BE49-F238E27FC236}">
                <a16:creationId xmlns:a16="http://schemas.microsoft.com/office/drawing/2014/main" id="{1E5018EB-5EA6-DB41-BB6E-BDD87D776F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BDA0A4-50B6-2647-8936-3D1D66E5E7A5}"/>
              </a:ext>
            </a:extLst>
          </p:cNvPr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8288" y="4511039"/>
            <a:ext cx="9180576" cy="3472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A9D3A7-ED76-3242-8569-1F8CBACDFB9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78606" y="1406242"/>
            <a:ext cx="3186788" cy="198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674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1927" y="75202"/>
            <a:ext cx="8455567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08323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  <p:sldLayoutId id="2147483879" r:id="rId12"/>
    <p:sldLayoutId id="2147483880" r:id="rId13"/>
    <p:sldLayoutId id="2147483881" r:id="rId14"/>
    <p:sldLayoutId id="2147483882" r:id="rId15"/>
    <p:sldLayoutId id="2147483883" r:id="rId16"/>
    <p:sldLayoutId id="2147483884" r:id="rId17"/>
    <p:sldLayoutId id="2147483885" r:id="rId18"/>
    <p:sldLayoutId id="2147483886" r:id="rId19"/>
    <p:sldLayoutId id="2147483887" r:id="rId20"/>
    <p:sldLayoutId id="2147483888" r:id="rId21"/>
    <p:sldLayoutId id="2147483889" r:id="rId22"/>
    <p:sldLayoutId id="2147483890" r:id="rId23"/>
    <p:sldLayoutId id="2147483891" r:id="rId24"/>
    <p:sldLayoutId id="2147483892" r:id="rId25"/>
    <p:sldLayoutId id="2147483893" r:id="rId26"/>
    <p:sldLayoutId id="2147483894" r:id="rId27"/>
    <p:sldLayoutId id="2147483895" r:id="rId28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lang="en-US" sz="2400" b="1" kern="1200" dirty="0">
          <a:solidFill>
            <a:srgbClr val="ED1C24"/>
          </a:solidFill>
          <a:latin typeface="+mn-lt"/>
          <a:ea typeface="+mj-ea"/>
          <a:cs typeface="Open Sans SemiBold" panose="020B0706030804020204" pitchFamily="34" charset="0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Clr>
          <a:srgbClr val="ED1C24"/>
        </a:buClr>
        <a:buFont typeface="Arial"/>
        <a:buChar char="•"/>
        <a:defRPr sz="1800" kern="1200">
          <a:solidFill>
            <a:srgbClr val="45545F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Clr>
          <a:srgbClr val="ED1C24"/>
        </a:buClr>
        <a:buFont typeface="Arial"/>
        <a:buChar char="•"/>
        <a:defRPr sz="1600" kern="1200">
          <a:solidFill>
            <a:srgbClr val="45545F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Clr>
          <a:srgbClr val="ED1C24"/>
        </a:buClr>
        <a:buFont typeface="Arial"/>
        <a:buChar char="•"/>
        <a:defRPr sz="1400" kern="1200">
          <a:solidFill>
            <a:srgbClr val="45545F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856E6-6417-3447-82E5-6D8AA1C7D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Bash Scripts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B11B57-A0FD-F14B-98F1-108B29672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07B3F2-41E7-A94B-B976-C957B5D73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Customize the Bash Shell Environment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Identify Scripting and Programming Fundamentals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Write and Execute a Simple Bash Script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Incorporate Control Statements in Bash Scripts</a:t>
            </a:r>
          </a:p>
        </p:txBody>
      </p:sp>
    </p:spTree>
    <p:extLst>
      <p:ext uri="{BB962C8B-B14F-4D97-AF65-F5344CB8AC3E}">
        <p14:creationId xmlns:p14="http://schemas.microsoft.com/office/powerpoint/2010/main" val="1378473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D0F912-9DC9-41BA-B7D2-048DD0075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env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175175-611D-471D-91BF-F5731E47D3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6C7313-CC32-48C4-85DB-C6540F217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1" y="1042774"/>
            <a:ext cx="7048498" cy="340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69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333C8-81C5-489B-BA81-127218DD4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Paths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54EF25-A48B-4FF4-BFAE-BC63955433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sequence of various directory paths that is used by the shell to locate files.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C6C099-D546-41C0-B763-A5D7FC483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1BB156-6287-42C6-92B5-5C19647A4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assigned to </a:t>
            </a:r>
            <a:r>
              <a:rPr lang="en-US" dirty="0">
                <a:latin typeface="Cutive Mono" panose="020B0604020202020204" charset="0"/>
              </a:rPr>
              <a:t>PATH</a:t>
            </a:r>
            <a:r>
              <a:rPr lang="en-US" dirty="0"/>
              <a:t> environment variable.</a:t>
            </a:r>
          </a:p>
          <a:p>
            <a:r>
              <a:rPr lang="en-US" dirty="0">
                <a:latin typeface="Cutive Mono" panose="020B0604020202020204" charset="0"/>
              </a:rPr>
              <a:t>PATH</a:t>
            </a:r>
            <a:r>
              <a:rPr lang="en-US" dirty="0"/>
              <a:t> lists directory names separated by colons.</a:t>
            </a:r>
          </a:p>
          <a:p>
            <a:r>
              <a:rPr lang="en-US" dirty="0"/>
              <a:t>You can add a new path, modify a path, delete a path.</a:t>
            </a:r>
          </a:p>
          <a:p>
            <a:r>
              <a:rPr lang="en-US" dirty="0"/>
              <a:t>Directories containing executables are assigned to </a:t>
            </a:r>
            <a:r>
              <a:rPr lang="en-US" dirty="0">
                <a:latin typeface="Cutive Mono" panose="020B0604020202020204" charset="0"/>
              </a:rPr>
              <a:t>PATH</a:t>
            </a:r>
            <a:r>
              <a:rPr lang="en-US" dirty="0"/>
              <a:t> variable.</a:t>
            </a:r>
          </a:p>
          <a:p>
            <a:pPr lvl="1"/>
            <a:r>
              <a:rPr lang="en-US" dirty="0"/>
              <a:t>Enables you to enter executable name without full path.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PATH</a:t>
            </a:r>
            <a:r>
              <a:rPr lang="en-US" dirty="0"/>
              <a:t> searches directories for name of executable.</a:t>
            </a:r>
          </a:p>
        </p:txBody>
      </p:sp>
    </p:spTree>
    <p:extLst>
      <p:ext uri="{BB962C8B-B14F-4D97-AF65-F5344CB8AC3E}">
        <p14:creationId xmlns:p14="http://schemas.microsoft.com/office/powerpoint/2010/main" val="103569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E3B81D7-C5F5-43D6-A203-3DA54DCF8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utive Mono" panose="020B0604020202020204" charset="0"/>
              </a:rPr>
              <a:t>HISTFILESIZE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28A86-5F0D-456B-B7E3-A049983CE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6CB5AC5-DC03-4230-8062-98D7631DC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of a shell variable.</a:t>
            </a:r>
          </a:p>
          <a:p>
            <a:r>
              <a:rPr lang="en-US" dirty="0"/>
              <a:t>Sets max number of lines in history file.</a:t>
            </a:r>
          </a:p>
          <a:p>
            <a:r>
              <a:rPr lang="en-US" dirty="0"/>
              <a:t>Sets lines displayed by running history command.</a:t>
            </a:r>
          </a:p>
          <a:p>
            <a:r>
              <a:rPr lang="en-US" dirty="0"/>
              <a:t>Example: Assign value </a:t>
            </a:r>
            <a:r>
              <a:rPr lang="en-US" dirty="0">
                <a:latin typeface="Cutive Mono" panose="020B0604020202020204" charset="0"/>
              </a:rPr>
              <a:t>20</a:t>
            </a:r>
            <a:r>
              <a:rPr lang="en-US" dirty="0"/>
              <a:t> to variable.</a:t>
            </a:r>
          </a:p>
          <a:p>
            <a:pPr lvl="1"/>
            <a:r>
              <a:rPr lang="en-US" dirty="0"/>
              <a:t>File is truncated to 20 lines.</a:t>
            </a:r>
          </a:p>
          <a:p>
            <a:r>
              <a:rPr lang="en-US" dirty="0"/>
              <a:t>Default value is </a:t>
            </a:r>
            <a:r>
              <a:rPr lang="en-US" dirty="0">
                <a:latin typeface="Cutive Mono" panose="020B0604020202020204" charset="0"/>
              </a:rPr>
              <a:t>1000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3373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1077B-BA34-45C9-BC9B-C53760480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alias</a:t>
            </a:r>
            <a:r>
              <a:rPr lang="en-US" dirty="0"/>
              <a:t> Command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310409-0CB7-45AE-8FFC-712FD9FE77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1C9FA4-4D56-45E5-B6C9-33FD965DF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way to customize shell environment.</a:t>
            </a:r>
          </a:p>
          <a:p>
            <a:r>
              <a:rPr lang="en-US" dirty="0"/>
              <a:t>Generates command-line aliases.</a:t>
            </a:r>
          </a:p>
          <a:p>
            <a:pPr lvl="1"/>
            <a:r>
              <a:rPr lang="en-US" dirty="0"/>
              <a:t>Shorthand for larger expressions.</a:t>
            </a:r>
          </a:p>
          <a:p>
            <a:r>
              <a:rPr lang="en-US" dirty="0"/>
              <a:t>Create a short string to represent longer command with arguments.</a:t>
            </a:r>
          </a:p>
          <a:p>
            <a:pPr lvl="1"/>
            <a:r>
              <a:rPr lang="en-US" dirty="0"/>
              <a:t>Example: </a:t>
            </a:r>
            <a:r>
              <a:rPr lang="en-US" dirty="0">
                <a:latin typeface="Cutive Mono" panose="020B0604020202020204" charset="0"/>
              </a:rPr>
              <a:t>myls</a:t>
            </a:r>
            <a:r>
              <a:rPr lang="en-US" dirty="0"/>
              <a:t> alias to execute </a:t>
            </a:r>
            <a:r>
              <a:rPr lang="en-US" dirty="0">
                <a:latin typeface="Cutive Mono" panose="020B0604020202020204" charset="0"/>
              </a:rPr>
              <a:t>ls -al</a:t>
            </a:r>
            <a:r>
              <a:rPr lang="en-US" dirty="0"/>
              <a:t> command.</a:t>
            </a:r>
          </a:p>
          <a:p>
            <a:r>
              <a:rPr lang="en-US" dirty="0"/>
              <a:t>Bash shell maintains list of aliases.</a:t>
            </a:r>
          </a:p>
          <a:p>
            <a:r>
              <a:rPr lang="en-US" dirty="0">
                <a:latin typeface="Cutive Mono" panose="020B0604020202020204" charset="0"/>
              </a:rPr>
              <a:t>unalias</a:t>
            </a:r>
            <a:r>
              <a:rPr lang="en-US" dirty="0"/>
              <a:t> removes aliases.</a:t>
            </a:r>
          </a:p>
          <a:p>
            <a:r>
              <a:rPr lang="en-US" dirty="0"/>
              <a:t>Add to </a:t>
            </a:r>
            <a:r>
              <a:rPr lang="en-US" dirty="0">
                <a:latin typeface="Cutive Mono" panose="020B0604020202020204" charset="0"/>
              </a:rPr>
              <a:t>.bashrc</a:t>
            </a:r>
            <a:r>
              <a:rPr lang="en-US" dirty="0"/>
              <a:t> or </a:t>
            </a:r>
            <a:r>
              <a:rPr lang="en-US" dirty="0">
                <a:latin typeface="Cutive Mono" panose="020B0604020202020204" charset="0"/>
              </a:rPr>
              <a:t>.bash_aliases</a:t>
            </a:r>
            <a:r>
              <a:rPr lang="en-US" dirty="0"/>
              <a:t> to persist.</a:t>
            </a:r>
          </a:p>
        </p:txBody>
      </p:sp>
    </p:spTree>
    <p:extLst>
      <p:ext uri="{BB962C8B-B14F-4D97-AF65-F5344CB8AC3E}">
        <p14:creationId xmlns:p14="http://schemas.microsoft.com/office/powerpoint/2010/main" val="4083932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0CD1B9-5F51-4CC1-AF22-58C6E016B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alias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340714-ABB5-48F7-80B6-86B71BB0C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48B488-FEE6-4D1F-B875-E7A2AD833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056" y="708660"/>
            <a:ext cx="6705888" cy="394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28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CFD47-7341-4938-96C1-574A31B68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time</a:t>
            </a:r>
            <a:r>
              <a:rPr lang="en-US" dirty="0"/>
              <a:t> Command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D44960-6960-41D1-807A-D66F9C8A2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FA11A-2DAD-451F-B392-1DED292E6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Reports how long it took to execute a command.</a:t>
            </a:r>
          </a:p>
          <a:p>
            <a:pPr lvl="1"/>
            <a:r>
              <a:rPr lang="en-US" dirty="0"/>
              <a:t>Also provides additional stats about I/O, memory, etc.</a:t>
            </a:r>
          </a:p>
          <a:p>
            <a:r>
              <a:rPr lang="en-US" dirty="0"/>
              <a:t>Provide command you want to time as an argument to </a:t>
            </a:r>
            <a:r>
              <a:rPr lang="en-US" dirty="0">
                <a:latin typeface="Cutive Mono" panose="020B0604020202020204" charset="0"/>
              </a:rPr>
              <a:t>time</a:t>
            </a:r>
          </a:p>
          <a:p>
            <a:r>
              <a:rPr lang="en-US" dirty="0"/>
              <a:t>Default output to stderr:</a:t>
            </a:r>
          </a:p>
          <a:p>
            <a:pPr lvl="1"/>
            <a:r>
              <a:rPr lang="en-US" dirty="0"/>
              <a:t>Real time elapsed.</a:t>
            </a:r>
          </a:p>
          <a:p>
            <a:pPr lvl="1"/>
            <a:r>
              <a:rPr lang="en-US" dirty="0"/>
              <a:t>User CPU time.</a:t>
            </a:r>
          </a:p>
          <a:p>
            <a:pPr lvl="1"/>
            <a:r>
              <a:rPr lang="en-US" dirty="0"/>
              <a:t>System CPU time.</a:t>
            </a:r>
          </a:p>
          <a:p>
            <a:r>
              <a:rPr lang="en-US" dirty="0"/>
              <a:t>Can help you optimize frequent tasks.</a:t>
            </a:r>
          </a:p>
          <a:p>
            <a:pPr lvl="1"/>
            <a:r>
              <a:rPr lang="en-US" dirty="0"/>
              <a:t>Some commands are faster than others.</a:t>
            </a:r>
          </a:p>
        </p:txBody>
      </p:sp>
    </p:spTree>
    <p:extLst>
      <p:ext uri="{BB962C8B-B14F-4D97-AF65-F5344CB8AC3E}">
        <p14:creationId xmlns:p14="http://schemas.microsoft.com/office/powerpoint/2010/main" val="764647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8FCDED-D87B-4D43-A773-DFE3219C4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time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F7A847-051D-457F-88F6-1932A8151B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C0EC0-E300-49F6-BF5F-115BFE142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39" y="922458"/>
            <a:ext cx="7287322" cy="352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49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D0BBD-B67F-410F-BE2D-9CCFB07C9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and Shell Troubleshooting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1B98D8-75F0-4C55-83BE-0CE024FD9C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38FF6-9AE0-4AB6-957B-FABE4A47F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the syntax of any aliases.</a:t>
            </a:r>
          </a:p>
          <a:p>
            <a:r>
              <a:rPr lang="en-US" dirty="0"/>
              <a:t>Add executable directories to </a:t>
            </a:r>
            <a:r>
              <a:rPr lang="en-US" dirty="0">
                <a:latin typeface="Cutive Mono" panose="020B0604020202020204" charset="0"/>
              </a:rPr>
              <a:t>PATH</a:t>
            </a:r>
            <a:r>
              <a:rPr lang="en-US" dirty="0"/>
              <a:t> or use </a:t>
            </a:r>
            <a:r>
              <a:rPr lang="en-US" dirty="0">
                <a:latin typeface="Cutive Mono" panose="020B0604020202020204" charset="0"/>
              </a:rPr>
              <a:t>./</a:t>
            </a:r>
            <a:r>
              <a:rPr lang="en-US" dirty="0"/>
              <a:t> to execute programs.</a:t>
            </a:r>
          </a:p>
          <a:p>
            <a:r>
              <a:rPr lang="en-US" dirty="0"/>
              <a:t>Use </a:t>
            </a:r>
            <a:r>
              <a:rPr lang="en-US" dirty="0">
                <a:latin typeface="Cutive Mono" panose="020B0604020202020204" charset="0"/>
              </a:rPr>
              <a:t>export</a:t>
            </a:r>
            <a:r>
              <a:rPr lang="en-US" dirty="0"/>
              <a:t> to set variable for all shell instances.</a:t>
            </a:r>
          </a:p>
          <a:p>
            <a:r>
              <a:rPr lang="en-US" dirty="0"/>
              <a:t>Configure variables in </a:t>
            </a:r>
            <a:r>
              <a:rPr lang="en-US" dirty="0">
                <a:latin typeface="Cutive Mono" panose="020B0604020202020204" charset="0"/>
              </a:rPr>
              <a:t>~/.bash_profile</a:t>
            </a:r>
            <a:r>
              <a:rPr lang="en-US" dirty="0"/>
              <a:t> so they're available to all shells.</a:t>
            </a:r>
          </a:p>
          <a:p>
            <a:r>
              <a:rPr lang="en-US" dirty="0"/>
              <a:t>Edit </a:t>
            </a:r>
            <a:r>
              <a:rPr lang="en-US" dirty="0">
                <a:latin typeface="Cutive Mono" panose="020B0604020202020204" charset="0"/>
              </a:rPr>
              <a:t>~/.bash_profile</a:t>
            </a:r>
            <a:r>
              <a:rPr lang="en-US" dirty="0"/>
              <a:t> to change default variables.</a:t>
            </a:r>
          </a:p>
          <a:p>
            <a:r>
              <a:rPr lang="en-US" dirty="0"/>
              <a:t>Set values for variables that software depends on.</a:t>
            </a:r>
          </a:p>
        </p:txBody>
      </p:sp>
    </p:spTree>
    <p:extLst>
      <p:ext uri="{BB962C8B-B14F-4D97-AF65-F5344CB8AC3E}">
        <p14:creationId xmlns:p14="http://schemas.microsoft.com/office/powerpoint/2010/main" val="3822826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2BE226-DABA-4CD5-869B-BFE6D1586A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Discussing the Bash Shell Environment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1D20B9-15D4-4634-941F-BD6E64BB90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906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E3FAF6-6ECC-4007-B29D-DF5DE59B4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You'll customize your environment to enhance productivity.</a:t>
            </a:r>
          </a:p>
          <a:p>
            <a:r>
              <a:rPr lang="en-US" dirty="0"/>
              <a:t>You'll minimize command history for security.</a:t>
            </a:r>
          </a:p>
          <a:p>
            <a:r>
              <a:rPr lang="en-US" dirty="0"/>
              <a:t>You'll add a search path for a new scripts directory.</a:t>
            </a:r>
          </a:p>
          <a:p>
            <a:r>
              <a:rPr lang="en-US" dirty="0"/>
              <a:t>You'll create an alias for a lengthy command.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86462CB-EABF-49FF-A3E8-A5DB5087D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Customizing the Bash Shell Environment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9B47D4-2685-4ED4-90D2-2EEF5CD2D7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013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D5D8E9-25AA-414B-B480-A41B11DD7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Environment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371472D-177B-4EC3-91E0-2846BB6EE0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mechanism by which a shell maintains settings and other behavioral details about the shell.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195DCB-242A-4757-A4C3-36E1E7DF7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A0133C-B067-431F-83A2-BACBA9D45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Shell creates environment when starting new session.</a:t>
            </a:r>
          </a:p>
          <a:p>
            <a:pPr lvl="1"/>
            <a:r>
              <a:rPr lang="en-US" dirty="0"/>
              <a:t>Uses environment's settings to determine how to interact with user.</a:t>
            </a:r>
          </a:p>
          <a:p>
            <a:r>
              <a:rPr lang="en-US" dirty="0"/>
              <a:t>Shell spawning creates a new session.</a:t>
            </a:r>
          </a:p>
          <a:p>
            <a:pPr lvl="1"/>
            <a:r>
              <a:rPr lang="en-US" dirty="0"/>
              <a:t>New session is a copy (child process).</a:t>
            </a:r>
          </a:p>
          <a:p>
            <a:pPr lvl="1"/>
            <a:r>
              <a:rPr lang="en-US" dirty="0"/>
              <a:t>Child process is spawned when user enters command.</a:t>
            </a:r>
          </a:p>
          <a:p>
            <a:pPr lvl="1"/>
            <a:r>
              <a:rPr lang="en-US" dirty="0"/>
              <a:t>Child process becomes new process.</a:t>
            </a:r>
          </a:p>
          <a:p>
            <a:pPr lvl="1"/>
            <a:r>
              <a:rPr lang="en-US" dirty="0"/>
              <a:t>Child process can create more processes, and so on.</a:t>
            </a:r>
          </a:p>
          <a:p>
            <a:pPr lvl="1"/>
            <a:r>
              <a:rPr lang="en-US" dirty="0"/>
              <a:t>Each process passes environment details onto next child.</a:t>
            </a:r>
          </a:p>
        </p:txBody>
      </p:sp>
    </p:spTree>
    <p:extLst>
      <p:ext uri="{BB962C8B-B14F-4D97-AF65-F5344CB8AC3E}">
        <p14:creationId xmlns:p14="http://schemas.microsoft.com/office/powerpoint/2010/main" val="2411222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A749C27-899B-45E8-B0C8-2A57D5DF0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Bash Scripting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9E11B-CD8D-4BD6-BFA1-AFDD4E4796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FF65BF-574B-477C-B2C1-50F273A85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Bash is a powerful scripting language.</a:t>
            </a:r>
          </a:p>
          <a:p>
            <a:r>
              <a:rPr lang="en-US" dirty="0"/>
              <a:t>Bash scripts can increase efficiency of Linux administration.</a:t>
            </a:r>
          </a:p>
          <a:p>
            <a:r>
              <a:rPr lang="en-US" dirty="0"/>
              <a:t>Bash scripts can make system calls or leverage user space tools.</a:t>
            </a:r>
          </a:p>
          <a:p>
            <a:r>
              <a:rPr lang="en-US" dirty="0"/>
              <a:t>Any program you can call at CLI can be invoked in a script.</a:t>
            </a:r>
          </a:p>
          <a:p>
            <a:r>
              <a:rPr lang="en-US" dirty="0"/>
              <a:t>Also supports logic-based programming elements.</a:t>
            </a:r>
          </a:p>
        </p:txBody>
      </p:sp>
    </p:spTree>
    <p:extLst>
      <p:ext uri="{BB962C8B-B14F-4D97-AF65-F5344CB8AC3E}">
        <p14:creationId xmlns:p14="http://schemas.microsoft.com/office/powerpoint/2010/main" val="2837762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7C3CD3-0A76-447F-88E8-5FBE9918E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89AF93-FA3B-4520-AD75-E093B15652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rules that define how you write scripting code.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C855F0-EED8-41C0-B0F3-E233E678C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38593-9816-4E86-A69F-B81F0C1F7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language has its own syntax.</a:t>
            </a:r>
          </a:p>
          <a:p>
            <a:r>
              <a:rPr lang="en-US" dirty="0"/>
              <a:t>Many share commonalities.</a:t>
            </a:r>
          </a:p>
          <a:p>
            <a:r>
              <a:rPr lang="en-US" dirty="0"/>
              <a:t>Syntax of Bash is very similar to working at the CLI.</a:t>
            </a:r>
          </a:p>
        </p:txBody>
      </p:sp>
    </p:spTree>
    <p:extLst>
      <p:ext uri="{BB962C8B-B14F-4D97-AF65-F5344CB8AC3E}">
        <p14:creationId xmlns:p14="http://schemas.microsoft.com/office/powerpoint/2010/main" val="2937121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DA5EA-60CD-49CD-929A-13415BC8F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Assignment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B8CB3-E620-4C78-B31F-44BFBE391A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act of defining a variable as having a certain value.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F30EB-B6AC-4BE1-A5F0-20A508EAED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85AC97-E0A6-4692-A529-13EACD255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code, you assign values to variable names.</a:t>
            </a:r>
          </a:p>
          <a:p>
            <a:r>
              <a:rPr lang="en-US" dirty="0"/>
              <a:t>Values may change through script execution.</a:t>
            </a:r>
          </a:p>
          <a:p>
            <a:r>
              <a:rPr lang="en-US" dirty="0"/>
              <a:t>You can easily reference values through variables.</a:t>
            </a:r>
          </a:p>
          <a:p>
            <a:r>
              <a:rPr lang="en-US" dirty="0"/>
              <a:t>Many languages require you to define data type.</a:t>
            </a:r>
          </a:p>
          <a:p>
            <a:pPr lvl="1"/>
            <a:r>
              <a:rPr lang="en-US" dirty="0"/>
              <a:t>Bash doesn't; all variables are considered strings.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468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26968-C01C-4517-8EFE-975AC638F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Substitution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4C7A2-BC59-4EF8-9EEE-246171BA82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act of referencing or retrieving the value of a variable.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DF68A6-7F3D-4536-98E0-A43936F532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CA93AD1-A9D5-46A2-B9F8-EFA36426D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you assign a value to a variable, you reference the variable later.</a:t>
            </a:r>
          </a:p>
          <a:p>
            <a:r>
              <a:rPr lang="en-US" dirty="0"/>
              <a:t>Prevents you from having to hard-code values.</a:t>
            </a:r>
          </a:p>
        </p:txBody>
      </p:sp>
    </p:spTree>
    <p:extLst>
      <p:ext uri="{BB962C8B-B14F-4D97-AF65-F5344CB8AC3E}">
        <p14:creationId xmlns:p14="http://schemas.microsoft.com/office/powerpoint/2010/main" val="3406561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4983222-88FF-4635-973B-CEB79720C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Operators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85D153-5429-40FC-AC7D-93AC9BF191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C965A1-40EA-44D6-9BC4-FB9259837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Operations enable you to perform tasks on variables and values.</a:t>
            </a:r>
          </a:p>
          <a:p>
            <a:pPr lvl="1"/>
            <a:r>
              <a:rPr lang="en-US" sz="1400" dirty="0"/>
              <a:t>Usually evaluate an expression.</a:t>
            </a:r>
          </a:p>
          <a:p>
            <a:r>
              <a:rPr lang="en-US" sz="1600" dirty="0"/>
              <a:t>Operators are objects that evaluate expressions.</a:t>
            </a:r>
          </a:p>
          <a:p>
            <a:r>
              <a:rPr lang="en-US" sz="1600" dirty="0"/>
              <a:t>Operands are values being operated on.</a:t>
            </a:r>
          </a:p>
          <a:p>
            <a:r>
              <a:rPr lang="en-US" sz="1600" dirty="0"/>
              <a:t>Some types of operators: arithmetic, comparison, logical, and string.</a:t>
            </a:r>
          </a:p>
          <a:p>
            <a:r>
              <a:rPr lang="en-US" sz="1600" dirty="0"/>
              <a:t>Many languages use traditional symbols for operations.</a:t>
            </a:r>
          </a:p>
          <a:p>
            <a:pPr lvl="1"/>
            <a:r>
              <a:rPr lang="en-US" sz="1400" dirty="0"/>
              <a:t>Example: </a:t>
            </a:r>
            <a:r>
              <a:rPr lang="en-US" sz="1400" dirty="0">
                <a:latin typeface="Cutive Mono" panose="020B0604020202020204" charset="0"/>
              </a:rPr>
              <a:t>==</a:t>
            </a:r>
            <a:r>
              <a:rPr lang="en-US" sz="1400" dirty="0"/>
              <a:t> compares if operands have same value.</a:t>
            </a:r>
          </a:p>
          <a:p>
            <a:pPr lvl="1"/>
            <a:r>
              <a:rPr lang="en-US" sz="1400" dirty="0">
                <a:latin typeface="Cutive Mono" panose="020B0604020202020204" charset="0"/>
              </a:rPr>
              <a:t>1 == 2</a:t>
            </a:r>
            <a:r>
              <a:rPr lang="en-US" sz="1400" dirty="0"/>
              <a:t> is false.</a:t>
            </a:r>
          </a:p>
          <a:p>
            <a:r>
              <a:rPr lang="en-US" sz="1600" dirty="0"/>
              <a:t>Some languages use letter-based operators.</a:t>
            </a:r>
          </a:p>
          <a:p>
            <a:pPr lvl="1"/>
            <a:r>
              <a:rPr lang="en-US" sz="1400" dirty="0"/>
              <a:t>Example: </a:t>
            </a:r>
            <a:r>
              <a:rPr lang="en-US" sz="1400" dirty="0">
                <a:latin typeface="Cutive Mono" panose="020B0604020202020204" charset="0"/>
              </a:rPr>
              <a:t>-ge</a:t>
            </a:r>
            <a:r>
              <a:rPr lang="en-US" sz="1400" dirty="0"/>
              <a:t> to evaluate greater than or equal to.</a:t>
            </a:r>
          </a:p>
          <a:p>
            <a:pPr lvl="1"/>
            <a:r>
              <a:rPr lang="en-US" sz="1400" dirty="0">
                <a:latin typeface="Cutive Mono" panose="020B0604020202020204" charset="0"/>
              </a:rPr>
              <a:t>1 -ge 2</a:t>
            </a:r>
            <a:r>
              <a:rPr lang="en-US" sz="1400" dirty="0"/>
              <a:t> is false.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694441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1A513-6A17-4CFC-BC87-D0855015A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Literals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4DA42B-291C-4044-B41F-B70A211691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Fixed values that represent strings of text within source code.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0C771C-328E-4C05-B4B2-E62B35F52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A7D292-1A8F-4C1A-B18B-E91B87B54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Enclosed in single (</a:t>
            </a:r>
            <a:r>
              <a:rPr lang="en-US" dirty="0">
                <a:latin typeface="Cutive Mono" panose="020B0604020202020204" charset="0"/>
              </a:rPr>
              <a:t>'</a:t>
            </a:r>
            <a:r>
              <a:rPr lang="en-US" dirty="0"/>
              <a:t>) or double (</a:t>
            </a:r>
            <a:r>
              <a:rPr lang="en-US" dirty="0">
                <a:latin typeface="Cutive Mono" panose="020B0604020202020204" charset="0"/>
              </a:rPr>
              <a:t>"</a:t>
            </a:r>
            <a:r>
              <a:rPr lang="en-US" dirty="0"/>
              <a:t>) quotes.</a:t>
            </a:r>
          </a:p>
          <a:p>
            <a:r>
              <a:rPr lang="en-US" dirty="0"/>
              <a:t>Use them consistently.</a:t>
            </a:r>
          </a:p>
          <a:p>
            <a:r>
              <a:rPr lang="en-US" dirty="0"/>
              <a:t>Either is suitable for basic string output.</a:t>
            </a:r>
          </a:p>
          <a:p>
            <a:r>
              <a:rPr lang="en-US" dirty="0"/>
              <a:t>Double quotes won't preserve literal values in certain cases.</a:t>
            </a:r>
          </a:p>
          <a:p>
            <a:r>
              <a:rPr lang="en-US" dirty="0"/>
              <a:t>Example using </a:t>
            </a:r>
            <a:r>
              <a:rPr lang="en-US" dirty="0">
                <a:latin typeface="Cutive Mono" panose="020B0604020202020204" charset="0"/>
              </a:rPr>
              <a:t>my_str</a:t>
            </a:r>
            <a:r>
              <a:rPr lang="en-US" dirty="0"/>
              <a:t>: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echo "My variable is $my_str"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echo 'My variable is $my_str'</a:t>
            </a:r>
          </a:p>
          <a:p>
            <a:pPr lvl="1"/>
            <a:r>
              <a:rPr lang="en-US" dirty="0"/>
              <a:t>First line will actually substitute variable.</a:t>
            </a:r>
          </a:p>
          <a:p>
            <a:pPr lvl="1"/>
            <a:r>
              <a:rPr lang="en-US" dirty="0"/>
              <a:t>Second line will not.</a:t>
            </a:r>
          </a:p>
        </p:txBody>
      </p:sp>
    </p:spTree>
    <p:extLst>
      <p:ext uri="{BB962C8B-B14F-4D97-AF65-F5344CB8AC3E}">
        <p14:creationId xmlns:p14="http://schemas.microsoft.com/office/powerpoint/2010/main" val="19956586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3FD96-3EF5-42B4-8A3F-F5A8DF851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Escape Character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8F9E40-BF4C-4790-AF19-1A2DCFE859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character that removes special meaning from another character.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62D4A-1C62-4C24-BB05-8ECA9A80C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C6C1A4-3A4D-42DD-B781-B68D583A0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character can be used literally.</a:t>
            </a:r>
          </a:p>
          <a:p>
            <a:r>
              <a:rPr lang="en-US" dirty="0"/>
              <a:t>Similar to string literal, but applies to one character at a time.</a:t>
            </a:r>
          </a:p>
          <a:p>
            <a:r>
              <a:rPr lang="en-US" dirty="0"/>
              <a:t>In Bash, backslash (</a:t>
            </a:r>
            <a:r>
              <a:rPr lang="en-US" dirty="0">
                <a:latin typeface="Cutive Mono" panose="020B0604020202020204" charset="0"/>
              </a:rPr>
              <a:t>\</a:t>
            </a:r>
            <a:r>
              <a:rPr lang="en-US" dirty="0"/>
              <a:t>) is escape character.</a:t>
            </a:r>
          </a:p>
          <a:p>
            <a:r>
              <a:rPr lang="en-US" dirty="0"/>
              <a:t>Example: Print </a:t>
            </a:r>
            <a:r>
              <a:rPr lang="en-US" dirty="0">
                <a:latin typeface="Cutive Mono" panose="020B0604020202020204" charset="0"/>
              </a:rPr>
              <a:t>$</a:t>
            </a:r>
            <a:r>
              <a:rPr lang="en-US" dirty="0"/>
              <a:t> without it substituting a variable.</a:t>
            </a:r>
          </a:p>
          <a:p>
            <a:pPr lvl="1"/>
            <a:r>
              <a:rPr lang="en-US" dirty="0"/>
              <a:t>Can be done with single quotes.</a:t>
            </a:r>
          </a:p>
          <a:p>
            <a:pPr lvl="1"/>
            <a:r>
              <a:rPr lang="en-US" dirty="0"/>
              <a:t>Or, you can add </a:t>
            </a:r>
            <a:r>
              <a:rPr lang="en-US" dirty="0">
                <a:latin typeface="Cutive Mono" panose="020B0604020202020204" charset="0"/>
              </a:rPr>
              <a:t>\</a:t>
            </a:r>
            <a:r>
              <a:rPr lang="en-US" dirty="0"/>
              <a:t> before the </a:t>
            </a:r>
            <a:r>
              <a:rPr lang="en-US" dirty="0">
                <a:latin typeface="Cutive Mono" panose="020B0604020202020204" charset="0"/>
              </a:rPr>
              <a:t>$</a:t>
            </a:r>
            <a:r>
              <a:rPr lang="en-US" dirty="0"/>
              <a:t> as in: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echo This \$var is escaped</a:t>
            </a:r>
          </a:p>
        </p:txBody>
      </p:sp>
    </p:spTree>
    <p:extLst>
      <p:ext uri="{BB962C8B-B14F-4D97-AF65-F5344CB8AC3E}">
        <p14:creationId xmlns:p14="http://schemas.microsoft.com/office/powerpoint/2010/main" val="3072200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E6E1D-59FE-4D4E-8731-460A1E036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1D79FB-E87E-40F7-8448-4FF10A4416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Collections of values.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70631C-6476-43D4-95BE-9F945237C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80D280-0386-4DFB-86BF-CB31E9F31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00"/>
              </a:spcBef>
            </a:pPr>
            <a:r>
              <a:rPr lang="en-US" dirty="0"/>
              <a:t>Store multiple values in a single variable.</a:t>
            </a:r>
          </a:p>
          <a:p>
            <a:pPr>
              <a:spcBef>
                <a:spcPts val="200"/>
              </a:spcBef>
            </a:pPr>
            <a:r>
              <a:rPr lang="en-US" dirty="0"/>
              <a:t>Makes code easier to read and maintain.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Use instead of separate variables to perform same operation on multiple values.</a:t>
            </a:r>
          </a:p>
          <a:p>
            <a:pPr>
              <a:spcBef>
                <a:spcPts val="200"/>
              </a:spcBef>
            </a:pPr>
            <a:r>
              <a:rPr lang="en-US" dirty="0"/>
              <a:t>Values can be easily updated throughout code.</a:t>
            </a:r>
          </a:p>
          <a:p>
            <a:pPr>
              <a:spcBef>
                <a:spcPts val="200"/>
              </a:spcBef>
            </a:pPr>
            <a:r>
              <a:rPr lang="en-US" dirty="0"/>
              <a:t>Ordered based on indices.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Most start with index </a:t>
            </a:r>
            <a:r>
              <a:rPr lang="en-US" dirty="0">
                <a:latin typeface="Cutive Mono" panose="020B0604020202020204" charset="0"/>
              </a:rPr>
              <a:t>0</a:t>
            </a:r>
            <a:endParaRPr lang="en-US" dirty="0"/>
          </a:p>
          <a:p>
            <a:pPr>
              <a:spcBef>
                <a:spcPts val="200"/>
              </a:spcBef>
            </a:pPr>
            <a:r>
              <a:rPr lang="en-US" dirty="0"/>
              <a:t>Compound assignment assigns all values at once.</a:t>
            </a:r>
          </a:p>
          <a:p>
            <a:pPr lvl="1">
              <a:spcBef>
                <a:spcPts val="200"/>
              </a:spcBef>
            </a:pPr>
            <a:r>
              <a:rPr lang="en-US" dirty="0"/>
              <a:t>Index order depends on order of variables.</a:t>
            </a:r>
          </a:p>
          <a:p>
            <a:pPr>
              <a:spcBef>
                <a:spcPts val="200"/>
              </a:spcBef>
            </a:pPr>
            <a:r>
              <a:rPr lang="en-US" dirty="0"/>
              <a:t>Individual assignment assigns values one-by-one to specific indices.</a:t>
            </a:r>
          </a:p>
        </p:txBody>
      </p:sp>
    </p:spTree>
    <p:extLst>
      <p:ext uri="{BB962C8B-B14F-4D97-AF65-F5344CB8AC3E}">
        <p14:creationId xmlns:p14="http://schemas.microsoft.com/office/powerpoint/2010/main" val="683440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AA520-EBAC-428B-AB0A-875BC55BB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B3548-FD1B-46A7-B75B-64708FA4DD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Blocks of code that you can reuse to perform specific tasks.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DF136-2AB9-47B7-8960-F66F297C88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7B9D15-2E3E-4C38-8C39-280F7A7C5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Useful in writing efficient code.</a:t>
            </a:r>
          </a:p>
          <a:p>
            <a:r>
              <a:rPr lang="en-US" dirty="0"/>
              <a:t>Can save you from having to write similar code over and over.</a:t>
            </a:r>
          </a:p>
          <a:p>
            <a:r>
              <a:rPr lang="en-US" dirty="0"/>
              <a:t>You define your own functions that you call later.</a:t>
            </a:r>
          </a:p>
          <a:p>
            <a:r>
              <a:rPr lang="en-US" dirty="0"/>
              <a:t>Define functions with a unique identifier.</a:t>
            </a:r>
          </a:p>
          <a:p>
            <a:pPr lvl="1"/>
            <a:r>
              <a:rPr lang="en-US" dirty="0"/>
              <a:t>Use this to reference function later.</a:t>
            </a:r>
          </a:p>
        </p:txBody>
      </p:sp>
    </p:spTree>
    <p:extLst>
      <p:ext uri="{BB962C8B-B14F-4D97-AF65-F5344CB8AC3E}">
        <p14:creationId xmlns:p14="http://schemas.microsoft.com/office/powerpoint/2010/main" val="1479870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3530A-9212-484E-A861-4BD3B0DB5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92112-2A37-4D5B-8523-65741312A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1EEE91-2491-4330-B87F-C14B4F8DD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 of annotating source code.</a:t>
            </a:r>
          </a:p>
          <a:p>
            <a:r>
              <a:rPr lang="en-US" dirty="0"/>
              <a:t>Makes it easier to understand.</a:t>
            </a:r>
          </a:p>
          <a:p>
            <a:r>
              <a:rPr lang="en-US" dirty="0"/>
              <a:t>Ignored during execution.</a:t>
            </a:r>
          </a:p>
          <a:p>
            <a:r>
              <a:rPr lang="en-US" dirty="0"/>
              <a:t>Document code within code itself.</a:t>
            </a:r>
          </a:p>
          <a:p>
            <a:r>
              <a:rPr lang="en-US" dirty="0"/>
              <a:t>In Bash, number sign (</a:t>
            </a:r>
            <a:r>
              <a:rPr lang="en-US" dirty="0">
                <a:latin typeface="Cutive Mono" panose="020B0604020202020204" charset="0"/>
              </a:rPr>
              <a:t>#</a:t>
            </a:r>
            <a:r>
              <a:rPr lang="en-US" dirty="0"/>
              <a:t>) starts comment line.</a:t>
            </a:r>
          </a:p>
          <a:p>
            <a:pPr lvl="1"/>
            <a:r>
              <a:rPr lang="en-US" dirty="0"/>
              <a:t>Add comment at start of script explaining what it does.</a:t>
            </a:r>
          </a:p>
          <a:p>
            <a:pPr lvl="1"/>
            <a:r>
              <a:rPr lang="en-US" dirty="0"/>
              <a:t>Comment lines/blocks that aren't clear.</a:t>
            </a:r>
          </a:p>
          <a:p>
            <a:pPr lvl="1"/>
            <a:r>
              <a:rPr lang="en-US" dirty="0"/>
              <a:t>Avoid unnecessary comments that clutter source code.</a:t>
            </a:r>
          </a:p>
        </p:txBody>
      </p:sp>
    </p:spTree>
    <p:extLst>
      <p:ext uri="{BB962C8B-B14F-4D97-AF65-F5344CB8AC3E}">
        <p14:creationId xmlns:p14="http://schemas.microsoft.com/office/powerpoint/2010/main" val="2453194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F9FEA-156C-4344-A599-57083ABCA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Spawn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98BF43-DCC0-1448-9534-11BB4DDB50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5A104D-02A1-4059-9001-596ED2C53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326" y="944997"/>
            <a:ext cx="7281348" cy="352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852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71ACB7-01B0-446D-95B1-29F81FC97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need to review fundamentals before starting on scripts.</a:t>
            </a:r>
          </a:p>
          <a:p>
            <a:r>
              <a:rPr lang="en-US" dirty="0"/>
              <a:t>You'll test your knowledge to see if you're ready.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889E60-947E-43A7-BF6A-FBE194290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25" y="134962"/>
            <a:ext cx="7883768" cy="633458"/>
          </a:xfrm>
        </p:spPr>
        <p:txBody>
          <a:bodyPr/>
          <a:lstStyle/>
          <a:p>
            <a:r>
              <a:rPr lang="en-US" dirty="0"/>
              <a:t>Activity: Identifying Scripting and Programming Fundamentals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58A36B-6FAD-4780-AA29-C8A108FA2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8861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740680-6E90-421B-9917-9ADC1CAB6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utive Mono" panose="020B0604020202020204" charset="0"/>
              </a:rPr>
              <a:t>#!/bin/bash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7199A-5CA3-49A0-BD19-FE9B839A0B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EC3EE-042A-4F02-8BCD-DC4F9F6D9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Bash scripts can contain instructions not compatible with other shells.</a:t>
            </a:r>
          </a:p>
          <a:p>
            <a:pPr lvl="1"/>
            <a:r>
              <a:rPr lang="en-US" dirty="0"/>
              <a:t>Will run on Bash correctly, but will fail on other shells.</a:t>
            </a:r>
          </a:p>
          <a:p>
            <a:r>
              <a:rPr lang="en-US" dirty="0">
                <a:latin typeface="Cutive Mono" panose="020B0604020202020204" charset="0"/>
              </a:rPr>
              <a:t>#!/bin/bash</a:t>
            </a:r>
            <a:r>
              <a:rPr lang="en-US" dirty="0"/>
              <a:t> specifies that script is to be run by Bash shell.</a:t>
            </a:r>
          </a:p>
          <a:p>
            <a:pPr lvl="1"/>
            <a:r>
              <a:rPr lang="en-US" dirty="0"/>
              <a:t>Place at beginning of script.</a:t>
            </a:r>
          </a:p>
          <a:p>
            <a:pPr lvl="1"/>
            <a:r>
              <a:rPr lang="en-US" dirty="0"/>
              <a:t>Instructs OS to use Bash when executing script from another shell.</a:t>
            </a:r>
          </a:p>
        </p:txBody>
      </p:sp>
    </p:spTree>
    <p:extLst>
      <p:ext uri="{BB962C8B-B14F-4D97-AF65-F5344CB8AC3E}">
        <p14:creationId xmlns:p14="http://schemas.microsoft.com/office/powerpoint/2010/main" val="33891082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E72DD0-D0B5-4D10-A90E-8E1FFF333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Metacharacters (Slide 1 of 2)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CB677C1-BB29-45E5-980E-76AE505A21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Special characters that the shell will interpret in certain ways.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70CBDD-DC10-494B-BFA7-07FB57685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32</a:t>
            </a:fld>
            <a:endParaRPr lang="en-US" dirty="0"/>
          </a:p>
        </p:txBody>
      </p:sp>
      <p:graphicFrame>
        <p:nvGraphicFramePr>
          <p:cNvPr id="8" name="Group 23">
            <a:extLst>
              <a:ext uri="{FF2B5EF4-FFF2-40B4-BE49-F238E27FC236}">
                <a16:creationId xmlns:a16="http://schemas.microsoft.com/office/drawing/2014/main" id="{86E02D4C-DB6F-4488-83CE-CE3C63E91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98837"/>
              </p:ext>
            </p:extLst>
          </p:nvPr>
        </p:nvGraphicFramePr>
        <p:xfrm>
          <a:off x="1430438" y="1704726"/>
          <a:ext cx="6278540" cy="2987040"/>
        </p:xfrm>
        <a:graphic>
          <a:graphicData uri="http://schemas.openxmlformats.org/drawingml/2006/table">
            <a:tbl>
              <a:tblPr/>
              <a:tblGrid>
                <a:gridCol w="1401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Metacharacter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Used In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&gt;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Output redirection.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&gt;&gt;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Output redirection (append).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&lt;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Input redirection.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&lt;&lt;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Input redirection (here documents).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0138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|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Piping.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8426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"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Defining weak string literals.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10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'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Defining strong string literals.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871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`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Breaking out of string literal to run command between backticks.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2295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\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Escaping characters.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281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=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Variable assignment.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110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0854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07FFD37-8709-4E3C-834F-68C3EC39A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Metacharacters (Slide 2 of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50425-EBDC-4D1F-9841-12CBA34EE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33</a:t>
            </a:fld>
            <a:endParaRPr lang="en-US" dirty="0"/>
          </a:p>
        </p:txBody>
      </p:sp>
      <p:graphicFrame>
        <p:nvGraphicFramePr>
          <p:cNvPr id="8" name="Group 23">
            <a:extLst>
              <a:ext uri="{FF2B5EF4-FFF2-40B4-BE49-F238E27FC236}">
                <a16:creationId xmlns:a16="http://schemas.microsoft.com/office/drawing/2014/main" id="{084F84DC-F057-4ECE-9885-3E466D44F5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446548"/>
              </p:ext>
            </p:extLst>
          </p:nvPr>
        </p:nvGraphicFramePr>
        <p:xfrm>
          <a:off x="1430440" y="813134"/>
          <a:ext cx="6278540" cy="3962400"/>
        </p:xfrm>
        <a:graphic>
          <a:graphicData uri="http://schemas.openxmlformats.org/drawingml/2006/table">
            <a:tbl>
              <a:tblPr/>
              <a:tblGrid>
                <a:gridCol w="1617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0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2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Metacharacter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Used In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$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Variable substitution and other types of shell expansion.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8896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#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Commenting.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5974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||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Logical OR operations.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09512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&amp;&amp;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Logical AND operations.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9339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*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Wildcard matching (any number of characters).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21829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?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Wildcard matching (single character).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4354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[ ]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Wildcard matching (any characters between brackets).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3301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{ 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Parameter substitution and arrays.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9053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( 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Grouping commands.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3912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&amp;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Running processes in the background.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77213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;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Separating multiple commands on same line.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39733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!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Referencing command history.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695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4100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6A4FF-F8EB-44D5-B84B-AEF353B7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Exit Codes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3EB09A-E8B9-4F0B-ABCF-3D8C3C4ECD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value that a child process passes back to its parent process when the child process terminates.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FBACE9-DE0A-48D6-99BD-0402F7E9B8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3A2553-F6BE-4A8B-8C8D-0EBCA8155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>
                <a:latin typeface="Cutive Mono" panose="020B0604020202020204" charset="0"/>
              </a:rPr>
              <a:t>0</a:t>
            </a:r>
            <a:r>
              <a:rPr lang="en-US" sz="1600" dirty="0"/>
              <a:t> indicates success, </a:t>
            </a:r>
            <a:r>
              <a:rPr lang="en-US" sz="1600" dirty="0">
                <a:latin typeface="Cutive Mono" panose="020B0604020202020204" charset="0"/>
              </a:rPr>
              <a:t>1</a:t>
            </a:r>
            <a:r>
              <a:rPr lang="en-US" sz="1600" dirty="0"/>
              <a:t> and above indicate failure.</a:t>
            </a:r>
          </a:p>
          <a:p>
            <a:r>
              <a:rPr lang="en-US" sz="1600" dirty="0"/>
              <a:t>Scripts often call other scripts or system commands.</a:t>
            </a:r>
          </a:p>
          <a:p>
            <a:pPr lvl="1"/>
            <a:r>
              <a:rPr lang="en-US" sz="1400" dirty="0"/>
              <a:t>Exit codes can help other scripts detect success or error status.</a:t>
            </a:r>
          </a:p>
          <a:p>
            <a:pPr lvl="1"/>
            <a:r>
              <a:rPr lang="en-US" sz="1400" dirty="0"/>
              <a:t>Script may change behavior based on exit code.</a:t>
            </a:r>
          </a:p>
          <a:p>
            <a:r>
              <a:rPr lang="en-US" sz="1600" dirty="0"/>
              <a:t>By default, Bash scripts generate exit code of last run command.</a:t>
            </a:r>
          </a:p>
          <a:p>
            <a:r>
              <a:rPr lang="en-US" sz="1600" dirty="0"/>
              <a:t>You can also specify code behavior.</a:t>
            </a:r>
          </a:p>
          <a:p>
            <a:r>
              <a:rPr lang="en-US" sz="1600" dirty="0">
                <a:latin typeface="Cutive Mono" panose="020B0604020202020204" charset="0"/>
              </a:rPr>
              <a:t>$?</a:t>
            </a:r>
            <a:r>
              <a:rPr lang="en-US" sz="1600" dirty="0"/>
              <a:t> represents exit code of last run command.</a:t>
            </a:r>
          </a:p>
          <a:p>
            <a:r>
              <a:rPr lang="en-US" sz="1600" dirty="0"/>
              <a:t>You can redirect to stdout/stderr:</a:t>
            </a:r>
          </a:p>
          <a:p>
            <a:pPr marL="342900" lvl="1" indent="0">
              <a:buNone/>
            </a:pPr>
            <a:r>
              <a:rPr lang="en-US" sz="1400" dirty="0">
                <a:latin typeface="Cutive Mono" panose="020B0604020202020204" charset="0"/>
              </a:rPr>
              <a:t>#!/bin/bash</a:t>
            </a:r>
          </a:p>
          <a:p>
            <a:pPr marL="342900" lvl="1" indent="0">
              <a:buNone/>
            </a:pPr>
            <a:r>
              <a:rPr lang="en-US" sz="1400" dirty="0">
                <a:latin typeface="Cutive Mono" panose="020B0604020202020204" charset="0"/>
              </a:rPr>
              <a:t>chmod 888 file</a:t>
            </a:r>
          </a:p>
          <a:p>
            <a:pPr marL="342900" lvl="1" indent="0">
              <a:buNone/>
            </a:pPr>
            <a:r>
              <a:rPr lang="en-US" sz="1400" dirty="0">
                <a:latin typeface="Cutive Mono" panose="020B0604020202020204" charset="0"/>
              </a:rPr>
              <a:t>echo $? &gt;&amp;2</a:t>
            </a:r>
          </a:p>
        </p:txBody>
      </p:sp>
    </p:spTree>
    <p:extLst>
      <p:ext uri="{BB962C8B-B14F-4D97-AF65-F5344CB8AC3E}">
        <p14:creationId xmlns:p14="http://schemas.microsoft.com/office/powerpoint/2010/main" val="177163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9212D-AEDF-4FAB-883A-47772EC10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Redirection and Piping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46E9A-0E18-49BB-9817-5BA077060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393899-D9D8-4B88-B3C9-2999975D7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Useful at the CLI, also useful in scripts.</a:t>
            </a:r>
          </a:p>
          <a:p>
            <a:r>
              <a:rPr lang="en-US" dirty="0"/>
              <a:t>File redirection example: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#!/bin/bash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echo 'What is your name?'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read name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echo $name &gt;&gt; name_list.txt</a:t>
            </a:r>
          </a:p>
          <a:p>
            <a:r>
              <a:rPr lang="en-US" dirty="0"/>
              <a:t>Piping example: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#!/bin/bash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cat name_list.txt | grep 'John' | wc -l</a:t>
            </a:r>
          </a:p>
        </p:txBody>
      </p:sp>
    </p:spTree>
    <p:extLst>
      <p:ext uri="{BB962C8B-B14F-4D97-AF65-F5344CB8AC3E}">
        <p14:creationId xmlns:p14="http://schemas.microsoft.com/office/powerpoint/2010/main" val="34186814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62CE7-8CBB-4F72-923D-1CDC0642A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Expansion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8B3420-508B-487D-8D0F-BAD15FE7E0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process by which the shell identifies special tokens that it substitutes values for.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DB2C89-42D9-479E-9187-AF9BF5FB47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77298F-F090-47FE-ABB5-F74ED44D0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Bash splits commands into tokens, or words.</a:t>
            </a:r>
          </a:p>
          <a:p>
            <a:r>
              <a:rPr lang="en-US" dirty="0"/>
              <a:t>Variable substitution is a type of expansion.</a:t>
            </a:r>
          </a:p>
          <a:p>
            <a:pPr lvl="1"/>
            <a:r>
              <a:rPr lang="en-US" dirty="0"/>
              <a:t>Shell identifies </a:t>
            </a:r>
            <a:r>
              <a:rPr lang="en-US" dirty="0">
                <a:latin typeface="Cutive Mono" panose="020B0604020202020204" charset="0"/>
              </a:rPr>
              <a:t>$</a:t>
            </a:r>
            <a:r>
              <a:rPr lang="en-US" dirty="0"/>
              <a:t> and expands variable into actual value.</a:t>
            </a:r>
          </a:p>
          <a:p>
            <a:pPr lvl="1"/>
            <a:r>
              <a:rPr lang="en-US" dirty="0"/>
              <a:t>Example: </a:t>
            </a:r>
            <a:r>
              <a:rPr lang="en-US" dirty="0">
                <a:latin typeface="Cutive Mono" panose="020B0604020202020204" charset="0"/>
              </a:rPr>
              <a:t>echo $var</a:t>
            </a:r>
            <a:endParaRPr lang="en-US" dirty="0"/>
          </a:p>
          <a:p>
            <a:pPr lvl="1"/>
            <a:r>
              <a:rPr lang="en-US" dirty="0">
                <a:latin typeface="Cutive Mono" panose="020B0604020202020204" charset="0"/>
              </a:rPr>
              <a:t>echo</a:t>
            </a:r>
            <a:r>
              <a:rPr lang="en-US" dirty="0"/>
              <a:t> doesn't see variable; only expanded value.</a:t>
            </a:r>
          </a:p>
        </p:txBody>
      </p:sp>
    </p:spTree>
    <p:extLst>
      <p:ext uri="{BB962C8B-B14F-4D97-AF65-F5344CB8AC3E}">
        <p14:creationId xmlns:p14="http://schemas.microsoft.com/office/powerpoint/2010/main" val="31867000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E2041-B8A6-43E7-92B9-513D5F21C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Substitution with Braces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1BD8E5-FE70-484D-BA4E-9940D72205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BE9B99-0921-4501-A13F-C14056107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word=computer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echo "The plural of $word is $words."</a:t>
            </a:r>
          </a:p>
          <a:p>
            <a:pPr lvl="1"/>
            <a:r>
              <a:rPr lang="en-US" dirty="0"/>
              <a:t>Output: </a:t>
            </a:r>
            <a:r>
              <a:rPr lang="en-US" dirty="0">
                <a:latin typeface="Cutive Mono" panose="020B0604020202020204" charset="0"/>
              </a:rPr>
              <a:t>The plural of computer is .</a:t>
            </a:r>
          </a:p>
          <a:p>
            <a:r>
              <a:rPr lang="en-US" dirty="0"/>
              <a:t>Use braces to get around this: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word=computer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echo "The plural of $word is ${word}s."</a:t>
            </a:r>
          </a:p>
          <a:p>
            <a:pPr lvl="1"/>
            <a:r>
              <a:rPr lang="en-US" dirty="0"/>
              <a:t>Output: </a:t>
            </a:r>
            <a:r>
              <a:rPr lang="en-US" dirty="0">
                <a:latin typeface="Cutive Mono" panose="020B0604020202020204" charset="0"/>
              </a:rPr>
              <a:t>The plural of computer is computers.</a:t>
            </a:r>
          </a:p>
        </p:txBody>
      </p:sp>
    </p:spTree>
    <p:extLst>
      <p:ext uri="{BB962C8B-B14F-4D97-AF65-F5344CB8AC3E}">
        <p14:creationId xmlns:p14="http://schemas.microsoft.com/office/powerpoint/2010/main" val="1554656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64567-3BB0-473B-9108-BCB94289B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Substitution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6FF555-C17F-4804-8829-8676356BD0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method of shell expansion in which the output of a command replaces the command itself.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79D0F7-F2DC-4346-AD31-AD623681B5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26D899-2590-422B-80C9-6330AC7F9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Useful when you want to include command output within a string.</a:t>
            </a:r>
          </a:p>
          <a:p>
            <a:r>
              <a:rPr lang="en-US" dirty="0"/>
              <a:t>Examples: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echo "The current directory is `pwd`."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echo "The current directory is $(pwd)."</a:t>
            </a:r>
          </a:p>
          <a:p>
            <a:pPr lvl="1"/>
            <a:r>
              <a:rPr lang="en-US" dirty="0"/>
              <a:t>Example output: </a:t>
            </a:r>
            <a:r>
              <a:rPr lang="en-US" dirty="0">
                <a:latin typeface="Cutive Mono" panose="020B0604020202020204" charset="0"/>
              </a:rPr>
              <a:t>The current directory is /root.</a:t>
            </a:r>
          </a:p>
          <a:p>
            <a:pPr lvl="1"/>
            <a:r>
              <a:rPr lang="en-US" dirty="0"/>
              <a:t>Second way is preferred.</a:t>
            </a:r>
          </a:p>
        </p:txBody>
      </p:sp>
    </p:spTree>
    <p:extLst>
      <p:ext uri="{BB962C8B-B14F-4D97-AF65-F5344CB8AC3E}">
        <p14:creationId xmlns:p14="http://schemas.microsoft.com/office/powerpoint/2010/main" val="11780966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5BE6A78-BDC5-49E3-A80D-0238E4373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Globbing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10DBE4-2CA9-4977-921F-8728F11AF5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method of shell expansion used to replace a specific wildcard pattern with values that match the pattern.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FAD7A3-54F7-4CCB-9C01-482FFEBB7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F1F3322-93CF-4F77-A80B-10474E50B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called file/path name expansion.</a:t>
            </a:r>
          </a:p>
          <a:p>
            <a:r>
              <a:rPr lang="en-US" dirty="0"/>
              <a:t>Three characters for matching: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*</a:t>
            </a:r>
            <a:r>
              <a:rPr lang="en-US" dirty="0"/>
              <a:t> (any number of characters)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?</a:t>
            </a:r>
            <a:r>
              <a:rPr lang="en-US" dirty="0"/>
              <a:t> (single character)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[ ]</a:t>
            </a:r>
            <a:r>
              <a:rPr lang="en-US" dirty="0"/>
              <a:t> (any character in brackets)</a:t>
            </a:r>
          </a:p>
          <a:p>
            <a:r>
              <a:rPr lang="en-US" dirty="0"/>
              <a:t>Examples: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cp *.txt ~/dest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cp ?.txt ~/dest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cp [abc].txt ~/dest</a:t>
            </a:r>
          </a:p>
        </p:txBody>
      </p:sp>
    </p:spTree>
    <p:extLst>
      <p:ext uri="{BB962C8B-B14F-4D97-AF65-F5344CB8AC3E}">
        <p14:creationId xmlns:p14="http://schemas.microsoft.com/office/powerpoint/2010/main" val="2974023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B90905-631F-435C-A99F-591A8AD0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D9089F-19A5-449F-AFA8-57D96E52BC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Computer programs that automate the execution of tasks for a particular runtime/shell environment.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B453F5-C2C9-4528-8DC2-B1F97B98E2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D00EDC-7D3C-4CD1-88A9-B5CF8442E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Written in scripting languages.</a:t>
            </a:r>
          </a:p>
          <a:p>
            <a:pPr lvl="1"/>
            <a:r>
              <a:rPr lang="en-US" dirty="0"/>
              <a:t>Subset of programming languages.</a:t>
            </a:r>
          </a:p>
          <a:p>
            <a:r>
              <a:rPr lang="en-US" dirty="0"/>
              <a:t>Integrate with other programs and OS components.</a:t>
            </a:r>
          </a:p>
          <a:p>
            <a:pPr lvl="1"/>
            <a:r>
              <a:rPr lang="en-US" dirty="0"/>
              <a:t>Not always full-fledged programs.</a:t>
            </a:r>
          </a:p>
          <a:p>
            <a:r>
              <a:rPr lang="en-US" dirty="0"/>
              <a:t>Help achieve automation.</a:t>
            </a:r>
          </a:p>
        </p:txBody>
      </p:sp>
    </p:spTree>
    <p:extLst>
      <p:ext uri="{BB962C8B-B14F-4D97-AF65-F5344CB8AC3E}">
        <p14:creationId xmlns:p14="http://schemas.microsoft.com/office/powerpoint/2010/main" val="910090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730D2-F35B-4023-AB74-1C3D4D925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3E11E-4758-4106-BBCE-32B50E0273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Variables within a shell script that are assigned to arguments when the script is invoked.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B503C6-9817-45FE-B8B3-7727322143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C95E5B-7C63-488B-BAC0-4E6DD1F06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Example script invocation:</a:t>
            </a:r>
          </a:p>
          <a:p>
            <a:pPr marL="342900" lvl="1" indent="0">
              <a:buNone/>
            </a:pPr>
            <a:r>
              <a:rPr lang="en-US" sz="1400" dirty="0">
                <a:latin typeface="Cutive Mono" panose="020B0604020202020204" charset="0"/>
              </a:rPr>
              <a:t>myscript.sh arg1 arg2 arg3</a:t>
            </a:r>
          </a:p>
          <a:p>
            <a:pPr lvl="1"/>
            <a:r>
              <a:rPr lang="en-US" sz="1400" dirty="0">
                <a:latin typeface="Cutive Mono" panose="020B0604020202020204" charset="0"/>
              </a:rPr>
              <a:t>arg1</a:t>
            </a:r>
            <a:r>
              <a:rPr lang="en-US" sz="1400" dirty="0"/>
              <a:t> is positional parameter </a:t>
            </a:r>
            <a:r>
              <a:rPr lang="en-US" sz="1400" dirty="0">
                <a:latin typeface="Cutive Mono" panose="020B0604020202020204" charset="0"/>
              </a:rPr>
              <a:t>$1</a:t>
            </a:r>
          </a:p>
          <a:p>
            <a:pPr lvl="1"/>
            <a:r>
              <a:rPr lang="en-US" sz="1400" dirty="0">
                <a:latin typeface="Cutive Mono" panose="020B0604020202020204" charset="0"/>
              </a:rPr>
              <a:t>arg2</a:t>
            </a:r>
            <a:r>
              <a:rPr lang="en-US" sz="1400" dirty="0"/>
              <a:t> is </a:t>
            </a:r>
            <a:r>
              <a:rPr lang="en-US" sz="1400" dirty="0">
                <a:latin typeface="Cutive Mono" panose="020B0604020202020204" charset="0"/>
              </a:rPr>
              <a:t>$2</a:t>
            </a:r>
          </a:p>
          <a:p>
            <a:pPr lvl="1"/>
            <a:r>
              <a:rPr lang="en-US" sz="1400" dirty="0">
                <a:latin typeface="Cutive Mono" panose="020B0604020202020204" charset="0"/>
              </a:rPr>
              <a:t>arg3</a:t>
            </a:r>
            <a:r>
              <a:rPr lang="en-US" sz="1400" dirty="0"/>
              <a:t> is </a:t>
            </a:r>
            <a:r>
              <a:rPr lang="en-US" sz="1400" dirty="0">
                <a:latin typeface="Cutive Mono" panose="020B0604020202020204" charset="0"/>
              </a:rPr>
              <a:t>$3</a:t>
            </a:r>
          </a:p>
          <a:p>
            <a:r>
              <a:rPr lang="en-US" sz="1600" dirty="0"/>
              <a:t>Spaces between arguments separate positional parameters.</a:t>
            </a:r>
          </a:p>
          <a:p>
            <a:r>
              <a:rPr lang="en-US" sz="1600" dirty="0"/>
              <a:t>Example of referencing positional parameters:</a:t>
            </a:r>
          </a:p>
          <a:p>
            <a:pPr marL="342900" lvl="1" indent="0">
              <a:buNone/>
            </a:pPr>
            <a:r>
              <a:rPr lang="en-US" sz="1400" dirty="0">
                <a:latin typeface="Cutive Mono" panose="020B0604020202020204" charset="0"/>
              </a:rPr>
              <a:t>#!/bin/bash</a:t>
            </a:r>
          </a:p>
          <a:p>
            <a:pPr marL="342900" lvl="1" indent="0">
              <a:buNone/>
            </a:pPr>
            <a:r>
              <a:rPr lang="en-US" sz="1400" dirty="0">
                <a:latin typeface="Cutive Mono" panose="020B0604020202020204" charset="0"/>
              </a:rPr>
              <a:t>echo "The first argument is $1"</a:t>
            </a:r>
          </a:p>
          <a:p>
            <a:pPr marL="342900" lvl="1" indent="0">
              <a:buNone/>
            </a:pPr>
            <a:r>
              <a:rPr lang="en-US" sz="1400" dirty="0">
                <a:latin typeface="Cutive Mono" panose="020B0604020202020204" charset="0"/>
              </a:rPr>
              <a:t>echo "The second argument is $2"</a:t>
            </a:r>
          </a:p>
          <a:p>
            <a:pPr marL="342900" lvl="1" indent="0">
              <a:buNone/>
            </a:pPr>
            <a:r>
              <a:rPr lang="en-US" sz="1400" dirty="0">
                <a:latin typeface="Cutive Mono" panose="020B0604020202020204" charset="0"/>
              </a:rPr>
              <a:t>echo "The third argument is $3"</a:t>
            </a:r>
          </a:p>
        </p:txBody>
      </p:sp>
    </p:spTree>
    <p:extLst>
      <p:ext uri="{BB962C8B-B14F-4D97-AF65-F5344CB8AC3E}">
        <p14:creationId xmlns:p14="http://schemas.microsoft.com/office/powerpoint/2010/main" val="21221405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122A7-4B71-4AA2-B90C-ABAA82DF9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exec</a:t>
            </a:r>
            <a:r>
              <a:rPr lang="en-US" dirty="0"/>
              <a:t> Command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5077B-B3FC-4944-AA8E-6AE1DEE1C0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5BB452-B4E6-461A-BB25-C06F2E11D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Executes another command.</a:t>
            </a:r>
          </a:p>
          <a:p>
            <a:r>
              <a:rPr lang="en-US" dirty="0"/>
              <a:t>New command process replaces current shell process.</a:t>
            </a:r>
          </a:p>
          <a:p>
            <a:pPr lvl="1"/>
            <a:r>
              <a:rPr lang="en-US" dirty="0"/>
              <a:t>Prevents user from returning to parent process.</a:t>
            </a:r>
          </a:p>
          <a:p>
            <a:pPr lvl="1"/>
            <a:r>
              <a:rPr lang="en-US" dirty="0"/>
              <a:t>Example: Terminate a privileged shell if command fails.</a:t>
            </a:r>
          </a:p>
          <a:p>
            <a:r>
              <a:rPr lang="en-US" dirty="0"/>
              <a:t>Also used to redirect all script output to file.</a:t>
            </a:r>
          </a:p>
          <a:p>
            <a:pPr lvl="1"/>
            <a:r>
              <a:rPr lang="en-US" dirty="0"/>
              <a:t>Used without command arguments.</a:t>
            </a:r>
          </a:p>
          <a:p>
            <a:pPr lvl="1"/>
            <a:r>
              <a:rPr lang="en-US" dirty="0"/>
              <a:t>Suppresses stdout at CLI.</a:t>
            </a:r>
          </a:p>
          <a:p>
            <a:r>
              <a:rPr lang="en-US" dirty="0"/>
              <a:t>Example: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#!/bin/bash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exec &gt; out.txt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pwd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ls -al</a:t>
            </a:r>
          </a:p>
        </p:txBody>
      </p:sp>
    </p:spTree>
    <p:extLst>
      <p:ext uri="{BB962C8B-B14F-4D97-AF65-F5344CB8AC3E}">
        <p14:creationId xmlns:p14="http://schemas.microsoft.com/office/powerpoint/2010/main" val="12797752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1F9E0-C32F-4032-836A-63635B4F7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source</a:t>
            </a:r>
            <a:r>
              <a:rPr lang="en-US" dirty="0"/>
              <a:t> Command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043CB8-077C-475E-A9E6-6CBAF4D86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5954D0-762A-401E-98E7-0A5995EC9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Executes a command within current shell process.</a:t>
            </a:r>
          </a:p>
          <a:p>
            <a:pPr lvl="1"/>
            <a:r>
              <a:rPr lang="en-US" dirty="0"/>
              <a:t>Opposite of </a:t>
            </a:r>
            <a:r>
              <a:rPr lang="en-US" dirty="0">
                <a:latin typeface="Cutive Mono" panose="020B0604020202020204" charset="0"/>
              </a:rPr>
              <a:t>exec</a:t>
            </a:r>
            <a:r>
              <a:rPr lang="en-US" dirty="0"/>
              <a:t> behavior.</a:t>
            </a:r>
          </a:p>
          <a:p>
            <a:r>
              <a:rPr lang="en-US" dirty="0"/>
              <a:t>Use when you want to stay in current shell when executing script.</a:t>
            </a:r>
          </a:p>
          <a:p>
            <a:r>
              <a:rPr lang="en-US" dirty="0"/>
              <a:t>Example: Script changes directory.</a:t>
            </a:r>
          </a:p>
          <a:p>
            <a:pPr lvl="1"/>
            <a:r>
              <a:rPr lang="en-US" dirty="0"/>
              <a:t>Sourcing script puts you in changed directory after script exits.</a:t>
            </a:r>
          </a:p>
          <a:p>
            <a:pPr lvl="1"/>
            <a:r>
              <a:rPr lang="en-US" dirty="0"/>
              <a:t>Not sourcing keeps you where you were.</a:t>
            </a:r>
          </a:p>
          <a:p>
            <a:r>
              <a:rPr lang="en-US" dirty="0"/>
              <a:t>Also used in maintaining environment variables: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#!/bin/bash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export MYVAR=1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MYVAR</a:t>
            </a:r>
            <a:r>
              <a:rPr lang="en-US" dirty="0"/>
              <a:t> will only be kept in environment if script is sourced.</a:t>
            </a:r>
          </a:p>
        </p:txBody>
      </p:sp>
    </p:spTree>
    <p:extLst>
      <p:ext uri="{BB962C8B-B14F-4D97-AF65-F5344CB8AC3E}">
        <p14:creationId xmlns:p14="http://schemas.microsoft.com/office/powerpoint/2010/main" val="29548378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665835-905E-4C6B-833E-7DBD1914C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 File Extensions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9404A-BEEE-4CBF-9D03-6B3C8424A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F91965-191B-48C1-86A4-1BBE49962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extensions are mostly optional in Linux.</a:t>
            </a:r>
          </a:p>
          <a:p>
            <a:r>
              <a:rPr lang="en-US" dirty="0"/>
              <a:t>Linux checks file's metadata to identify its type.</a:t>
            </a:r>
          </a:p>
          <a:p>
            <a:r>
              <a:rPr lang="en-US" dirty="0"/>
              <a:t>Don't need to name scripts with an extension.</a:t>
            </a:r>
          </a:p>
          <a:p>
            <a:r>
              <a:rPr lang="en-US" dirty="0"/>
              <a:t>However, adding .sh extension has become a convention.</a:t>
            </a:r>
          </a:p>
          <a:p>
            <a:pPr lvl="1"/>
            <a:r>
              <a:rPr lang="en-US" dirty="0"/>
              <a:t>Makes it easier for a user to identify scripts at a glance.</a:t>
            </a:r>
          </a:p>
          <a:p>
            <a:pPr lvl="1"/>
            <a:r>
              <a:rPr lang="en-US" dirty="0"/>
              <a:t>Can help search operations you only want to perform on scripts.</a:t>
            </a:r>
          </a:p>
        </p:txBody>
      </p:sp>
    </p:spTree>
    <p:extLst>
      <p:ext uri="{BB962C8B-B14F-4D97-AF65-F5344CB8AC3E}">
        <p14:creationId xmlns:p14="http://schemas.microsoft.com/office/powerpoint/2010/main" val="33965223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8E8C9-C123-4DF6-872E-2EDD6559E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 Permissions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F61826-3AAC-4408-BE63-3C7B44608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D0F92F-E056-46F0-88D5-19953CC35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Ability to use script is constrained by permissions.</a:t>
            </a:r>
          </a:p>
          <a:p>
            <a:r>
              <a:rPr lang="en-US" dirty="0"/>
              <a:t>Won't automatically have permission to run script.</a:t>
            </a:r>
          </a:p>
          <a:p>
            <a:pPr lvl="1"/>
            <a:r>
              <a:rPr lang="en-US" dirty="0"/>
              <a:t>Even if you created it.</a:t>
            </a:r>
          </a:p>
          <a:p>
            <a:r>
              <a:rPr lang="en-US" dirty="0"/>
              <a:t>Set two permissions for each user that needs to run script: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x</a:t>
            </a:r>
            <a:r>
              <a:rPr lang="en-US" dirty="0"/>
              <a:t> on script itself.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w</a:t>
            </a:r>
            <a:r>
              <a:rPr lang="en-US" dirty="0"/>
              <a:t> and </a:t>
            </a:r>
            <a:r>
              <a:rPr lang="en-US" dirty="0">
                <a:latin typeface="Cutive Mono" panose="020B0604020202020204" charset="0"/>
              </a:rPr>
              <a:t>x</a:t>
            </a:r>
            <a:r>
              <a:rPr lang="en-US" dirty="0"/>
              <a:t> on container directory.</a:t>
            </a:r>
          </a:p>
          <a:p>
            <a:r>
              <a:rPr lang="en-US" dirty="0"/>
              <a:t>Set permissions using </a:t>
            </a:r>
            <a:r>
              <a:rPr lang="en-US" dirty="0">
                <a:latin typeface="Cutive Mono" panose="020B0604020202020204" charset="0"/>
              </a:rPr>
              <a:t>chmod</a:t>
            </a:r>
            <a:r>
              <a:rPr lang="en-US" dirty="0"/>
              <a:t> command.</a:t>
            </a:r>
          </a:p>
        </p:txBody>
      </p:sp>
    </p:spTree>
    <p:extLst>
      <p:ext uri="{BB962C8B-B14F-4D97-AF65-F5344CB8AC3E}">
        <p14:creationId xmlns:p14="http://schemas.microsoft.com/office/powerpoint/2010/main" val="15692925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AC9800-7EFB-441F-8531-E4B5245ABB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Discussing Writing and Executing a Simple Bash Script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194C71-843C-4905-A4AF-AA9380137D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472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C6D4E8D-881D-44F8-A033-590EDD1ED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routinely run </a:t>
            </a:r>
            <a:r>
              <a:rPr lang="en-US" dirty="0">
                <a:latin typeface="Cutive Mono" panose="020B0604020202020204" charset="0"/>
              </a:rPr>
              <a:t>df</a:t>
            </a:r>
            <a:r>
              <a:rPr lang="en-US" dirty="0"/>
              <a:t> to see when storage devices are close to full.</a:t>
            </a:r>
          </a:p>
          <a:p>
            <a:r>
              <a:rPr lang="en-US" dirty="0"/>
              <a:t>Monitoring storage helps you avoid problems.</a:t>
            </a:r>
          </a:p>
          <a:p>
            <a:r>
              <a:rPr lang="en-US" dirty="0"/>
              <a:t>Entering command over and over is tedious.</a:t>
            </a:r>
          </a:p>
          <a:p>
            <a:r>
              <a:rPr lang="en-US" dirty="0"/>
              <a:t>Doesn't retrieve and format information in the best way.</a:t>
            </a:r>
          </a:p>
          <a:p>
            <a:r>
              <a:rPr lang="en-US" dirty="0"/>
              <a:t>You want to generate a "dashboard" report.</a:t>
            </a:r>
          </a:p>
          <a:p>
            <a:pPr lvl="1"/>
            <a:r>
              <a:rPr lang="en-US" dirty="0"/>
              <a:t>Which devices are near full vs. which are fine.</a:t>
            </a:r>
          </a:p>
          <a:p>
            <a:r>
              <a:rPr lang="en-US" dirty="0"/>
              <a:t>You'll automate the process by writing a script.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3057AA8-ABD4-4D21-A463-CCAB1ACA3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Writing and Executing a Simple Bash Script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BEDA62-3D2D-40C8-809A-975DA7F91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5096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EEE2721-EBE7-404B-979B-296D416AB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and Control Statements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5D537-F24D-43A3-A0B1-CBEE18696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C0D1D2B-69CF-4E15-90C5-921CD5AC2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Logic determines how script processes code.</a:t>
            </a:r>
          </a:p>
          <a:p>
            <a:r>
              <a:rPr lang="en-US" dirty="0"/>
              <a:t>Many ways to design code logic.</a:t>
            </a:r>
          </a:p>
          <a:p>
            <a:r>
              <a:rPr lang="en-US" dirty="0"/>
              <a:t>Logic is important in maximizing efficiency/readability of code.</a:t>
            </a:r>
          </a:p>
          <a:p>
            <a:r>
              <a:rPr lang="en-US" dirty="0"/>
              <a:t>Control statement implements logic.</a:t>
            </a:r>
          </a:p>
          <a:p>
            <a:pPr lvl="1"/>
            <a:r>
              <a:rPr lang="en-US" dirty="0"/>
              <a:t>Begins section of code.</a:t>
            </a:r>
          </a:p>
          <a:p>
            <a:pPr lvl="1"/>
            <a:r>
              <a:rPr lang="en-US" dirty="0"/>
              <a:t>Defines order instructions are executed.</a:t>
            </a:r>
          </a:p>
          <a:p>
            <a:r>
              <a:rPr lang="en-US" dirty="0"/>
              <a:t>Write scripts to follow one or more paths.</a:t>
            </a:r>
          </a:p>
        </p:txBody>
      </p:sp>
    </p:spTree>
    <p:extLst>
      <p:ext uri="{BB962C8B-B14F-4D97-AF65-F5344CB8AC3E}">
        <p14:creationId xmlns:p14="http://schemas.microsoft.com/office/powerpoint/2010/main" val="21638454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43E4A74-62B5-484E-94F6-2AC5FF116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Statements (Slide 1 of 2)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CC0C84-F308-402C-84F1-CED3358AB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Control statements that tell the program it must make a decision based on various factors.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0A96DB-591C-4F40-AA81-217AEFEE14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C357AA-DC90-4405-8C17-C25001A0C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factors are true, code in statement is executed.</a:t>
            </a:r>
          </a:p>
          <a:p>
            <a:r>
              <a:rPr lang="en-US" dirty="0"/>
              <a:t>If false, code is not executed.</a:t>
            </a:r>
          </a:p>
          <a:p>
            <a:r>
              <a:rPr lang="en-US" dirty="0"/>
              <a:t>Fundamental to most programs/scripts.</a:t>
            </a:r>
          </a:p>
          <a:p>
            <a:r>
              <a:rPr lang="en-US" dirty="0"/>
              <a:t>Example: User enters input.</a:t>
            </a:r>
          </a:p>
          <a:p>
            <a:pPr lvl="1"/>
            <a:r>
              <a:rPr lang="en-US" dirty="0"/>
              <a:t>Process input differently based on factors.</a:t>
            </a:r>
          </a:p>
          <a:p>
            <a:pPr lvl="1"/>
            <a:r>
              <a:rPr lang="en-US" dirty="0"/>
              <a:t>User supplies one argument and not another.</a:t>
            </a:r>
          </a:p>
          <a:p>
            <a:pPr lvl="1"/>
            <a:r>
              <a:rPr lang="en-US" dirty="0"/>
              <a:t>Execute only based on that argument, not all arguments.</a:t>
            </a:r>
          </a:p>
        </p:txBody>
      </p:sp>
    </p:spTree>
    <p:extLst>
      <p:ext uri="{BB962C8B-B14F-4D97-AF65-F5344CB8AC3E}">
        <p14:creationId xmlns:p14="http://schemas.microsoft.com/office/powerpoint/2010/main" val="41922226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8282BF8-6CEE-460A-A538-60D495694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Statements (Slide 2 of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E6E09-6A5D-4B2B-B31F-BCEBFAE0B1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AFAE7A-224E-431A-9167-F1E518022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609" y="809432"/>
            <a:ext cx="4288782" cy="407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927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21D3A-765A-4198-A185-1A7E77751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72B68-0F1C-48A7-87D0-4E17E31B84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Entities whose values change from time to time.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5640B-3A75-402C-A535-2CFE9A548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2AC890-9BA4-4029-A074-838549CF4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set by OS on login or when shell is first invoked.</a:t>
            </a:r>
          </a:p>
          <a:p>
            <a:r>
              <a:rPr lang="en-US" dirty="0"/>
              <a:t>Key components comprising shell environment.</a:t>
            </a:r>
          </a:p>
          <a:p>
            <a:r>
              <a:rPr lang="en-US" dirty="0"/>
              <a:t>Change variables to change shell environment.</a:t>
            </a:r>
          </a:p>
          <a:p>
            <a:r>
              <a:rPr lang="en-US" dirty="0"/>
              <a:t>Variables can be either shell or environment.</a:t>
            </a:r>
          </a:p>
          <a:p>
            <a:pPr lvl="1"/>
            <a:r>
              <a:rPr lang="en-US" dirty="0"/>
              <a:t>Shell variable values are not passed on to child processes.</a:t>
            </a:r>
          </a:p>
          <a:p>
            <a:pPr lvl="1"/>
            <a:r>
              <a:rPr lang="en-US" dirty="0"/>
              <a:t>Environment variable values are.</a:t>
            </a:r>
          </a:p>
        </p:txBody>
      </p:sp>
    </p:spTree>
    <p:extLst>
      <p:ext uri="{BB962C8B-B14F-4D97-AF65-F5344CB8AC3E}">
        <p14:creationId xmlns:p14="http://schemas.microsoft.com/office/powerpoint/2010/main" val="38241780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FDC69-17B1-4DAE-856D-D61A94E86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if</a:t>
            </a:r>
            <a:r>
              <a:rPr lang="en-US" dirty="0"/>
              <a:t> Statement (Slide 1 of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28C57-2A0B-4B50-936B-82B548180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B49E99-E736-4611-902B-20BBA3628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 conditional statement.</a:t>
            </a:r>
          </a:p>
          <a:p>
            <a:r>
              <a:rPr lang="en-US" dirty="0"/>
              <a:t>Contains condition to be evaluated and actions to perform if true.</a:t>
            </a:r>
          </a:p>
          <a:p>
            <a:r>
              <a:rPr lang="en-US" dirty="0"/>
              <a:t>If not true, actions are skipped.</a:t>
            </a:r>
          </a:p>
          <a:p>
            <a:r>
              <a:rPr lang="en-US" dirty="0"/>
              <a:t>End of </a:t>
            </a:r>
            <a:r>
              <a:rPr lang="en-US" dirty="0">
                <a:latin typeface="Cutive Mono" panose="020B0604020202020204" charset="0"/>
              </a:rPr>
              <a:t>if</a:t>
            </a:r>
            <a:r>
              <a:rPr lang="en-US" dirty="0"/>
              <a:t> statement is indicated by </a:t>
            </a:r>
            <a:r>
              <a:rPr lang="en-US" dirty="0">
                <a:latin typeface="Cutive Mono" panose="020B0604020202020204" charset="0"/>
              </a:rPr>
              <a:t>fi</a:t>
            </a:r>
            <a:r>
              <a:rPr lang="en-US" dirty="0"/>
              <a:t> statement.</a:t>
            </a:r>
          </a:p>
          <a:p>
            <a:r>
              <a:rPr lang="en-US" dirty="0"/>
              <a:t>Example: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var=5</a:t>
            </a:r>
          </a:p>
          <a:p>
            <a:pPr marL="342900" lvl="1" indent="0">
              <a:buNone/>
            </a:pPr>
            <a:endParaRPr lang="en-US" dirty="0">
              <a:latin typeface="Cutive Mono" panose="020B0604020202020204" charset="0"/>
            </a:endParaRP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if [ $var -gt 1 ]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then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    echo "$var is greater than 1!"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fi</a:t>
            </a:r>
          </a:p>
        </p:txBody>
      </p:sp>
    </p:spTree>
    <p:extLst>
      <p:ext uri="{BB962C8B-B14F-4D97-AF65-F5344CB8AC3E}">
        <p14:creationId xmlns:p14="http://schemas.microsoft.com/office/powerpoint/2010/main" val="21750176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7D2B2-2FB2-4817-8A5D-E4841B143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if</a:t>
            </a:r>
            <a:r>
              <a:rPr lang="en-US" dirty="0"/>
              <a:t> Statement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F9FC2C-8AD5-458E-8D85-B42F07475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AC409D-56A0-4499-ADA0-BC22F0E4A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Between square brackets is condition to be evaluated.</a:t>
            </a:r>
          </a:p>
          <a:p>
            <a:pPr lvl="1"/>
            <a:r>
              <a:rPr lang="en-US" dirty="0"/>
              <a:t>Is </a:t>
            </a:r>
            <a:r>
              <a:rPr lang="en-US" dirty="0">
                <a:latin typeface="Cutive Mono" panose="020B0604020202020204" charset="0"/>
              </a:rPr>
              <a:t>$var</a:t>
            </a:r>
            <a:r>
              <a:rPr lang="en-US" dirty="0"/>
              <a:t> greater than </a:t>
            </a:r>
            <a:r>
              <a:rPr lang="en-US" dirty="0">
                <a:latin typeface="Cutive Mono" panose="020B0604020202020204" charset="0"/>
              </a:rPr>
              <a:t>1</a:t>
            </a:r>
            <a:r>
              <a:rPr lang="en-US" dirty="0"/>
              <a:t>? </a:t>
            </a:r>
          </a:p>
          <a:p>
            <a:r>
              <a:rPr lang="en-US" dirty="0"/>
              <a:t>Code within then statement is executed if condition is true.</a:t>
            </a:r>
          </a:p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fi</a:t>
            </a:r>
            <a:r>
              <a:rPr lang="en-US" dirty="0"/>
              <a:t> statement ends the entire </a:t>
            </a:r>
            <a:r>
              <a:rPr lang="en-US" dirty="0">
                <a:latin typeface="Cutive Mono" panose="020B0604020202020204" charset="0"/>
              </a:rPr>
              <a:t>if</a:t>
            </a:r>
            <a:r>
              <a:rPr lang="en-US" dirty="0"/>
              <a:t> statement.</a:t>
            </a:r>
          </a:p>
          <a:p>
            <a:r>
              <a:rPr lang="en-US" dirty="0"/>
              <a:t>5 is greater than 1, so message is echoed.</a:t>
            </a:r>
          </a:p>
          <a:p>
            <a:pPr lvl="1"/>
            <a:r>
              <a:rPr lang="en-US" dirty="0"/>
              <a:t>If it weren't, nothing would happen.</a:t>
            </a:r>
          </a:p>
        </p:txBody>
      </p:sp>
    </p:spTree>
    <p:extLst>
      <p:ext uri="{BB962C8B-B14F-4D97-AF65-F5344CB8AC3E}">
        <p14:creationId xmlns:p14="http://schemas.microsoft.com/office/powerpoint/2010/main" val="22216271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4FBA7-8B3D-49D4-B9C2-585F11BDE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if…else</a:t>
            </a:r>
            <a:r>
              <a:rPr lang="en-US" dirty="0"/>
              <a:t> Statement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0A5B0F-F06E-4CAB-AE6E-BBA965D6BB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A152AB-9AE8-4E82-B92E-9D302587B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Enables a choice between two actions based on condition.</a:t>
            </a:r>
          </a:p>
          <a:p>
            <a:r>
              <a:rPr lang="en-US" sz="1600" dirty="0"/>
              <a:t>If condition is true, first action is performed.</a:t>
            </a:r>
          </a:p>
          <a:p>
            <a:r>
              <a:rPr lang="en-US" sz="1600" dirty="0"/>
              <a:t>If false, action within </a:t>
            </a:r>
            <a:r>
              <a:rPr lang="en-US" sz="1600" dirty="0">
                <a:latin typeface="Cutive Mono" panose="020B0604020202020204" charset="0"/>
              </a:rPr>
              <a:t>else</a:t>
            </a:r>
            <a:r>
              <a:rPr lang="en-US" sz="1600" dirty="0"/>
              <a:t> is performed.</a:t>
            </a:r>
          </a:p>
          <a:p>
            <a:r>
              <a:rPr lang="en-US" sz="1600" dirty="0"/>
              <a:t>Use </a:t>
            </a:r>
            <a:r>
              <a:rPr lang="en-US" sz="1600" dirty="0">
                <a:latin typeface="Cutive Mono" panose="020B0604020202020204" charset="0"/>
              </a:rPr>
              <a:t>if…elif</a:t>
            </a:r>
            <a:r>
              <a:rPr lang="en-US" sz="1600" dirty="0"/>
              <a:t> to evaluate more than two conditions.</a:t>
            </a:r>
          </a:p>
          <a:p>
            <a:r>
              <a:rPr lang="en-US" sz="1600" dirty="0"/>
              <a:t>Example:</a:t>
            </a:r>
          </a:p>
          <a:p>
            <a:pPr marL="342900" lvl="1" indent="0">
              <a:buNone/>
            </a:pPr>
            <a:r>
              <a:rPr lang="en-US" sz="1400" dirty="0">
                <a:latin typeface="Cutive Mono" panose="020B0604020202020204" charset="0"/>
              </a:rPr>
              <a:t>var=1</a:t>
            </a:r>
          </a:p>
          <a:p>
            <a:pPr marL="342900" lvl="1" indent="0">
              <a:buNone/>
            </a:pPr>
            <a:endParaRPr lang="en-US" sz="1400" dirty="0">
              <a:latin typeface="Cutive Mono" panose="020B0604020202020204" charset="0"/>
            </a:endParaRPr>
          </a:p>
          <a:p>
            <a:pPr marL="342900" lvl="1" indent="0">
              <a:buNone/>
            </a:pPr>
            <a:r>
              <a:rPr lang="en-US" sz="1400" dirty="0">
                <a:latin typeface="Cutive Mono" panose="020B0604020202020204" charset="0"/>
              </a:rPr>
              <a:t>if [ $var -gt 1 ]</a:t>
            </a:r>
          </a:p>
          <a:p>
            <a:pPr marL="342900" lvl="1" indent="0">
              <a:buNone/>
            </a:pPr>
            <a:r>
              <a:rPr lang="en-US" sz="1400" dirty="0">
                <a:latin typeface="Cutive Mono" panose="020B0604020202020204" charset="0"/>
              </a:rPr>
              <a:t>then</a:t>
            </a:r>
          </a:p>
          <a:p>
            <a:pPr marL="342900" lvl="1" indent="0">
              <a:buNone/>
            </a:pPr>
            <a:r>
              <a:rPr lang="en-US" sz="1400" dirty="0">
                <a:latin typeface="Cutive Mono" panose="020B0604020202020204" charset="0"/>
              </a:rPr>
              <a:t>    echo "$var is greater than 1!"</a:t>
            </a:r>
          </a:p>
          <a:p>
            <a:pPr marL="342900" lvl="1" indent="0">
              <a:buNone/>
            </a:pPr>
            <a:r>
              <a:rPr lang="en-US" sz="1400" dirty="0">
                <a:latin typeface="Cutive Mono" panose="020B0604020202020204" charset="0"/>
              </a:rPr>
              <a:t>else</a:t>
            </a:r>
          </a:p>
          <a:p>
            <a:pPr marL="342900" lvl="1" indent="0">
              <a:buNone/>
            </a:pPr>
            <a:r>
              <a:rPr lang="en-US" sz="1400" dirty="0">
                <a:latin typeface="Cutive Mono" panose="020B0604020202020204" charset="0"/>
              </a:rPr>
              <a:t>    echo "$var is less than or equal to 1!"</a:t>
            </a:r>
          </a:p>
          <a:p>
            <a:pPr marL="342900" lvl="1" indent="0">
              <a:buNone/>
            </a:pPr>
            <a:r>
              <a:rPr lang="en-US" sz="1400" dirty="0">
                <a:latin typeface="Cutive Mono" panose="020B0604020202020204" charset="0"/>
              </a:rPr>
              <a:t>fi</a:t>
            </a:r>
          </a:p>
        </p:txBody>
      </p:sp>
    </p:spTree>
    <p:extLst>
      <p:ext uri="{BB962C8B-B14F-4D97-AF65-F5344CB8AC3E}">
        <p14:creationId xmlns:p14="http://schemas.microsoft.com/office/powerpoint/2010/main" val="38264545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8C5A6-8F25-409F-AFF2-7CC656402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if…else</a:t>
            </a:r>
            <a:r>
              <a:rPr lang="en-US" dirty="0"/>
              <a:t> Statement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AF52A9-53D7-4870-B2DF-961DBED6C3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AB19F7-E0A9-4650-BC2B-DFCB54CF1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Value of </a:t>
            </a:r>
            <a:r>
              <a:rPr lang="en-US" dirty="0">
                <a:latin typeface="Cutive Mono" panose="020B0604020202020204" charset="0"/>
              </a:rPr>
              <a:t>$var</a:t>
            </a:r>
            <a:r>
              <a:rPr lang="en-US" dirty="0"/>
              <a:t> has changed since prior example.</a:t>
            </a:r>
          </a:p>
          <a:p>
            <a:r>
              <a:rPr lang="en-US" dirty="0"/>
              <a:t>First </a:t>
            </a:r>
            <a:r>
              <a:rPr lang="en-US" dirty="0">
                <a:latin typeface="Cutive Mono" panose="020B0604020202020204" charset="0"/>
              </a:rPr>
              <a:t>echo</a:t>
            </a:r>
            <a:r>
              <a:rPr lang="en-US" dirty="0"/>
              <a:t> command won't execute.</a:t>
            </a:r>
          </a:p>
          <a:p>
            <a:r>
              <a:rPr lang="en-US" dirty="0">
                <a:latin typeface="Cutive Mono" panose="020B0604020202020204" charset="0"/>
              </a:rPr>
              <a:t>else</a:t>
            </a:r>
            <a:r>
              <a:rPr lang="en-US" dirty="0"/>
              <a:t> statement specifies what happens if condition is false.</a:t>
            </a:r>
          </a:p>
          <a:p>
            <a:pPr lvl="1"/>
            <a:r>
              <a:rPr lang="en-US" dirty="0"/>
              <a:t>Prints different message to the screen.</a:t>
            </a:r>
          </a:p>
        </p:txBody>
      </p:sp>
    </p:spTree>
    <p:extLst>
      <p:ext uri="{BB962C8B-B14F-4D97-AF65-F5344CB8AC3E}">
        <p14:creationId xmlns:p14="http://schemas.microsoft.com/office/powerpoint/2010/main" val="33331257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9624D-9814-46FB-998A-2804FC28F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case</a:t>
            </a:r>
            <a:r>
              <a:rPr lang="en-US" dirty="0"/>
              <a:t> Statement (Slide 1 of 3)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1F875D-0EAD-443C-98A1-E2F62917F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65CF6E-E64E-446C-B866-4E70E39FE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Many </a:t>
            </a:r>
            <a:r>
              <a:rPr lang="en-US" sz="1600" dirty="0">
                <a:latin typeface="Cutive Mono" panose="020B0604020202020204" charset="0"/>
              </a:rPr>
              <a:t>elif</a:t>
            </a:r>
            <a:r>
              <a:rPr lang="en-US" sz="1600" dirty="0"/>
              <a:t> branches can evaluate many values a variable can have.</a:t>
            </a:r>
          </a:p>
          <a:p>
            <a:pPr lvl="1"/>
            <a:r>
              <a:rPr lang="en-US" sz="1400" dirty="0"/>
              <a:t>Difficult to read and maintain.</a:t>
            </a:r>
          </a:p>
          <a:p>
            <a:r>
              <a:rPr lang="en-US" sz="1600" dirty="0"/>
              <a:t>Use </a:t>
            </a:r>
            <a:r>
              <a:rPr lang="en-US" sz="1600" dirty="0">
                <a:latin typeface="Cutive Mono" panose="020B0604020202020204" charset="0"/>
              </a:rPr>
              <a:t>case</a:t>
            </a:r>
            <a:r>
              <a:rPr lang="en-US" sz="1600" dirty="0"/>
              <a:t> instead.</a:t>
            </a:r>
          </a:p>
          <a:p>
            <a:r>
              <a:rPr lang="en-US" sz="1600" dirty="0"/>
              <a:t>Example on next slide.</a:t>
            </a:r>
          </a:p>
        </p:txBody>
      </p:sp>
    </p:spTree>
    <p:extLst>
      <p:ext uri="{BB962C8B-B14F-4D97-AF65-F5344CB8AC3E}">
        <p14:creationId xmlns:p14="http://schemas.microsoft.com/office/powerpoint/2010/main" val="19436185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BD1AC-385C-456C-AB4D-9E9009048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case</a:t>
            </a:r>
            <a:r>
              <a:rPr lang="en-US" dirty="0"/>
              <a:t> Statement (Slide 2 of 3)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36F10B-E072-4A47-A050-C5865C011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AC107A-ED5D-43CD-B19B-834FA7DCC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>
                <a:latin typeface="Cutive Mono" panose="020B0604020202020204" charset="0"/>
              </a:rPr>
              <a:t>var=blue</a:t>
            </a:r>
          </a:p>
          <a:p>
            <a:pPr marL="0" indent="0">
              <a:buNone/>
            </a:pPr>
            <a:endParaRPr lang="en-US" sz="1200" dirty="0">
              <a:latin typeface="Cutive Mono" panose="020B0604020202020204" charset="0"/>
            </a:endParaRPr>
          </a:p>
          <a:p>
            <a:pPr marL="0" indent="0">
              <a:buNone/>
            </a:pPr>
            <a:r>
              <a:rPr lang="en-US" sz="1200" dirty="0">
                <a:latin typeface="Cutive Mono" panose="020B0604020202020204" charset="0"/>
              </a:rPr>
              <a:t>case $var in</a:t>
            </a:r>
          </a:p>
          <a:p>
            <a:pPr marL="0" indent="0">
              <a:buNone/>
            </a:pPr>
            <a:r>
              <a:rPr lang="en-US" sz="1200" dirty="0">
                <a:latin typeface="Cutive Mono" panose="020B0604020202020204" charset="0"/>
              </a:rPr>
              <a:t>    red)</a:t>
            </a:r>
          </a:p>
          <a:p>
            <a:pPr marL="0" indent="0">
              <a:buNone/>
            </a:pPr>
            <a:r>
              <a:rPr lang="en-US" sz="1200" dirty="0">
                <a:latin typeface="Cutive Mono" panose="020B0604020202020204" charset="0"/>
              </a:rPr>
              <a:t>        echo "Your color is red."</a:t>
            </a:r>
          </a:p>
          <a:p>
            <a:pPr marL="0" indent="0">
              <a:buNone/>
            </a:pPr>
            <a:r>
              <a:rPr lang="en-US" sz="1200" dirty="0">
                <a:latin typeface="Cutive Mono" panose="020B0604020202020204" charset="0"/>
              </a:rPr>
              <a:t>        ;;</a:t>
            </a:r>
          </a:p>
          <a:p>
            <a:pPr marL="0" indent="0">
              <a:buNone/>
            </a:pPr>
            <a:r>
              <a:rPr lang="en-US" sz="1200" dirty="0">
                <a:latin typeface="Cutive Mono" panose="020B0604020202020204" charset="0"/>
              </a:rPr>
              <a:t>    green)</a:t>
            </a:r>
          </a:p>
          <a:p>
            <a:pPr marL="0" indent="0">
              <a:buNone/>
            </a:pPr>
            <a:r>
              <a:rPr lang="en-US" sz="1200" dirty="0">
                <a:latin typeface="Cutive Mono" panose="020B0604020202020204" charset="0"/>
              </a:rPr>
              <a:t>        echo "Your color is green."</a:t>
            </a:r>
          </a:p>
          <a:p>
            <a:pPr marL="0" indent="0">
              <a:buNone/>
            </a:pPr>
            <a:r>
              <a:rPr lang="en-US" sz="1200" dirty="0">
                <a:latin typeface="Cutive Mono" panose="020B0604020202020204" charset="0"/>
              </a:rPr>
              <a:t>        ;;</a:t>
            </a:r>
          </a:p>
          <a:p>
            <a:pPr marL="0" indent="0">
              <a:buNone/>
            </a:pPr>
            <a:r>
              <a:rPr lang="en-US" sz="1200" dirty="0">
                <a:latin typeface="Cutive Mono" panose="020B0604020202020204" charset="0"/>
              </a:rPr>
              <a:t>    blue)</a:t>
            </a:r>
          </a:p>
          <a:p>
            <a:pPr marL="0" indent="0">
              <a:buNone/>
            </a:pPr>
            <a:r>
              <a:rPr lang="en-US" sz="1200" dirty="0">
                <a:latin typeface="Cutive Mono" panose="020B0604020202020204" charset="0"/>
              </a:rPr>
              <a:t>        echo "Your color is blue."</a:t>
            </a:r>
          </a:p>
          <a:p>
            <a:pPr marL="0" indent="0">
              <a:buNone/>
            </a:pPr>
            <a:r>
              <a:rPr lang="en-US" sz="1200" dirty="0">
                <a:latin typeface="Cutive Mono" panose="020B0604020202020204" charset="0"/>
              </a:rPr>
              <a:t>        ;;</a:t>
            </a:r>
          </a:p>
          <a:p>
            <a:pPr marL="0" indent="0">
              <a:buNone/>
            </a:pPr>
            <a:r>
              <a:rPr lang="en-US" sz="1200" dirty="0">
                <a:latin typeface="Cutive Mono" panose="020B0604020202020204" charset="0"/>
              </a:rPr>
              <a:t>    *)</a:t>
            </a:r>
          </a:p>
          <a:p>
            <a:pPr marL="0" indent="0">
              <a:buNone/>
            </a:pPr>
            <a:r>
              <a:rPr lang="en-US" sz="1200" dirty="0">
                <a:latin typeface="Cutive Mono" panose="020B0604020202020204" charset="0"/>
              </a:rPr>
              <a:t>        echo "Your color is neither red, green, nor blue."</a:t>
            </a:r>
          </a:p>
          <a:p>
            <a:pPr marL="0" indent="0">
              <a:buNone/>
            </a:pPr>
            <a:r>
              <a:rPr lang="en-US" sz="1200" dirty="0">
                <a:latin typeface="Cutive Mono" panose="020B0604020202020204" charset="0"/>
              </a:rPr>
              <a:t>        ;;</a:t>
            </a:r>
          </a:p>
          <a:p>
            <a:pPr marL="0" indent="0">
              <a:buNone/>
            </a:pPr>
            <a:r>
              <a:rPr lang="en-US" sz="1200" dirty="0">
                <a:latin typeface="Cutive Mono" panose="020B0604020202020204" charset="0"/>
              </a:rPr>
              <a:t>esac</a:t>
            </a:r>
          </a:p>
        </p:txBody>
      </p:sp>
    </p:spTree>
    <p:extLst>
      <p:ext uri="{BB962C8B-B14F-4D97-AF65-F5344CB8AC3E}">
        <p14:creationId xmlns:p14="http://schemas.microsoft.com/office/powerpoint/2010/main" val="28368529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A4F4C-27FF-482F-8B00-1F77E313D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case</a:t>
            </a:r>
            <a:r>
              <a:rPr lang="en-US" dirty="0"/>
              <a:t> Statement (Slide 3 of 3)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01B8F6-9923-4F9E-8F53-5492E5A742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B73A09-062E-4D10-864E-75BDEE49F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line defines the variable to evaluate.</a:t>
            </a:r>
          </a:p>
          <a:p>
            <a:r>
              <a:rPr lang="en-US" dirty="0"/>
              <a:t>Below that is first condition, </a:t>
            </a:r>
            <a:r>
              <a:rPr lang="en-US" dirty="0">
                <a:latin typeface="Cutive Mono" panose="020B0604020202020204" charset="0"/>
              </a:rPr>
              <a:t>red</a:t>
            </a:r>
          </a:p>
          <a:p>
            <a:pPr lvl="1"/>
            <a:r>
              <a:rPr lang="en-US" dirty="0"/>
              <a:t>Closing parenthesis indicates end of condition.</a:t>
            </a:r>
          </a:p>
          <a:p>
            <a:r>
              <a:rPr lang="en-US" dirty="0"/>
              <a:t>Next line is action to perform.</a:t>
            </a:r>
          </a:p>
          <a:p>
            <a:r>
              <a:rPr lang="en-US" dirty="0"/>
              <a:t>Double semicolons (</a:t>
            </a:r>
            <a:r>
              <a:rPr lang="en-US" dirty="0">
                <a:latin typeface="Cutive Mono" panose="020B0604020202020204" charset="0"/>
              </a:rPr>
              <a:t>;;</a:t>
            </a:r>
            <a:r>
              <a:rPr lang="en-US" dirty="0"/>
              <a:t>) indicate end of action.</a:t>
            </a:r>
          </a:p>
          <a:p>
            <a:r>
              <a:rPr lang="en-US" dirty="0"/>
              <a:t>Pattern repeats as long as desired.</a:t>
            </a:r>
          </a:p>
          <a:p>
            <a:pPr lvl="1"/>
            <a:r>
              <a:rPr lang="en-US" dirty="0"/>
              <a:t>Wildcard (</a:t>
            </a:r>
            <a:r>
              <a:rPr lang="en-US" dirty="0">
                <a:latin typeface="Cutive Mono" panose="020B0604020202020204" charset="0"/>
              </a:rPr>
              <a:t>*</a:t>
            </a:r>
            <a:r>
              <a:rPr lang="en-US" dirty="0"/>
              <a:t>) indicates everything else not matching prior conditions.</a:t>
            </a:r>
          </a:p>
          <a:p>
            <a:r>
              <a:rPr lang="en-US" dirty="0">
                <a:latin typeface="Cutive Mono" panose="020B0604020202020204" charset="0"/>
              </a:rPr>
              <a:t>esac</a:t>
            </a:r>
            <a:r>
              <a:rPr lang="en-US" dirty="0"/>
              <a:t> ends </a:t>
            </a:r>
            <a:r>
              <a:rPr lang="en-US" dirty="0">
                <a:latin typeface="Cutive Mono" panose="020B0604020202020204" charset="0"/>
              </a:rPr>
              <a:t>case</a:t>
            </a:r>
            <a:r>
              <a:rPr lang="en-US" dirty="0"/>
              <a:t> statement.</a:t>
            </a:r>
          </a:p>
        </p:txBody>
      </p:sp>
    </p:spTree>
    <p:extLst>
      <p:ext uri="{BB962C8B-B14F-4D97-AF65-F5344CB8AC3E}">
        <p14:creationId xmlns:p14="http://schemas.microsoft.com/office/powerpoint/2010/main" val="28376271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328D9F-E4FB-43E2-A44F-CFC7887D8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(Slide 1 of 2)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423573-FBE9-4546-BD91-25FFD6BD54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Control statements that execute code repeatedly based on a certain condition.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2EFADC-2C01-4A02-8640-A04B3BCBCF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215AB5-4AA2-4C03-B70F-D00F9864F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control statement besides conditionals.</a:t>
            </a:r>
          </a:p>
          <a:p>
            <a:r>
              <a:rPr lang="en-US" dirty="0"/>
              <a:t>Used to keep a block of code active until no longer needed.</a:t>
            </a:r>
          </a:p>
          <a:p>
            <a:r>
              <a:rPr lang="en-US" dirty="0"/>
              <a:t>Three types supported by Bash: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while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until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for</a:t>
            </a:r>
          </a:p>
          <a:p>
            <a:r>
              <a:rPr lang="en-US" dirty="0"/>
              <a:t>All three enclosed with </a:t>
            </a:r>
            <a:r>
              <a:rPr lang="en-US" dirty="0">
                <a:latin typeface="Cutive Mono" panose="020B0604020202020204" charset="0"/>
              </a:rPr>
              <a:t>do</a:t>
            </a:r>
            <a:r>
              <a:rPr lang="en-US" dirty="0"/>
              <a:t> and </a:t>
            </a:r>
            <a:r>
              <a:rPr lang="en-US" dirty="0">
                <a:latin typeface="Cutive Mono" panose="020B0604020202020204" charset="0"/>
              </a:rPr>
              <a:t>done</a:t>
            </a:r>
            <a:r>
              <a:rPr lang="en-US" dirty="0"/>
              <a:t> statements.</a:t>
            </a:r>
          </a:p>
        </p:txBody>
      </p:sp>
    </p:spTree>
    <p:extLst>
      <p:ext uri="{BB962C8B-B14F-4D97-AF65-F5344CB8AC3E}">
        <p14:creationId xmlns:p14="http://schemas.microsoft.com/office/powerpoint/2010/main" val="3906135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442B09-6B14-4C2D-9FC9-29C307A20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(Slide 2 of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4D297-A040-4762-A729-0F5448AED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F550F0-ADC2-4A42-94D9-CB83BE0BC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652" y="774272"/>
            <a:ext cx="4256697" cy="404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476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1D853F3-696D-4566-967D-C01015280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while</a:t>
            </a:r>
            <a:r>
              <a:rPr lang="en-US" dirty="0"/>
              <a:t> Loop (Slide 1 of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1EBAB-C794-4535-9953-87FF75C0F4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4162C8-19A2-471C-92CA-C3A05E25F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Enables you to repeat instructions while condition is met.</a:t>
            </a:r>
          </a:p>
          <a:p>
            <a:r>
              <a:rPr lang="en-US" dirty="0"/>
              <a:t>If expression is true, actions in loop are performed.</a:t>
            </a:r>
          </a:p>
          <a:p>
            <a:r>
              <a:rPr lang="en-US" dirty="0"/>
              <a:t>Execution returns to beginning of loop and evaluates expression again.</a:t>
            </a:r>
          </a:p>
          <a:p>
            <a:r>
              <a:rPr lang="en-US" dirty="0"/>
              <a:t>If expression becomes false, execution breaks out of loop.</a:t>
            </a:r>
          </a:p>
          <a:p>
            <a:r>
              <a:rPr lang="en-US" dirty="0"/>
              <a:t>Example: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var=1</a:t>
            </a:r>
          </a:p>
          <a:p>
            <a:pPr marL="342900" lvl="1" indent="0">
              <a:buNone/>
            </a:pPr>
            <a:endParaRPr lang="en-US" dirty="0">
              <a:latin typeface="Cutive Mono" panose="020B0604020202020204" charset="0"/>
            </a:endParaRP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while [ $var -le 5 ]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do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    echo "The current number is $var."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    ((var++))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1191918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73ECB-021F-4787-AB69-A59E5A9A6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Variables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01F1C3-7BA0-4F4D-BD2E-F8F01B863F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variable that is passed onto child shell processes.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FAABB-7081-4C99-B232-36ED13731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CE2894-05FF-4667-9498-854BB851B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Consists of a name (uppercase) and a value.</a:t>
            </a:r>
          </a:p>
          <a:p>
            <a:r>
              <a:rPr lang="en-US" dirty="0"/>
              <a:t>Referenced as key–value pairs.</a:t>
            </a:r>
          </a:p>
          <a:p>
            <a:pPr lvl="1"/>
            <a:r>
              <a:rPr lang="en-US" dirty="0"/>
              <a:t>Format: </a:t>
            </a:r>
            <a:r>
              <a:rPr lang="en-US" dirty="0">
                <a:latin typeface="Cutive Mono" panose="020B0604020202020204" charset="0"/>
              </a:rPr>
              <a:t>KEY=value</a:t>
            </a:r>
          </a:p>
          <a:p>
            <a:pPr lvl="1"/>
            <a:r>
              <a:rPr lang="en-US" dirty="0"/>
              <a:t>Multiple values: </a:t>
            </a:r>
            <a:r>
              <a:rPr lang="en-US" dirty="0">
                <a:latin typeface="Cutive Mono" panose="020B0604020202020204" charset="0"/>
              </a:rPr>
              <a:t>KEY=value1:value2</a:t>
            </a:r>
          </a:p>
        </p:txBody>
      </p:sp>
    </p:spTree>
    <p:extLst>
      <p:ext uri="{BB962C8B-B14F-4D97-AF65-F5344CB8AC3E}">
        <p14:creationId xmlns:p14="http://schemas.microsoft.com/office/powerpoint/2010/main" val="784790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B67F4-842D-4453-ADDF-0ACAED865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while</a:t>
            </a:r>
            <a:r>
              <a:rPr lang="en-US" dirty="0"/>
              <a:t> Loop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BCD5AD-588A-4EB7-9F8B-778E409BD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EEA341-2EA2-4678-9586-07B8330D2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Tests whether or not </a:t>
            </a:r>
            <a:r>
              <a:rPr lang="en-US" dirty="0">
                <a:latin typeface="Cutive Mono" panose="020B0604020202020204" charset="0"/>
              </a:rPr>
              <a:t>$var</a:t>
            </a:r>
            <a:r>
              <a:rPr lang="en-US" dirty="0"/>
              <a:t> is less than or equal to </a:t>
            </a:r>
            <a:r>
              <a:rPr lang="en-US" dirty="0">
                <a:latin typeface="Cutive Mono" panose="020B0604020202020204" charset="0"/>
              </a:rPr>
              <a:t>5</a:t>
            </a:r>
            <a:r>
              <a:rPr lang="en-US" dirty="0"/>
              <a:t>.</a:t>
            </a:r>
          </a:p>
          <a:p>
            <a:r>
              <a:rPr lang="en-US" dirty="0"/>
              <a:t>As long as it is (true), code under </a:t>
            </a:r>
            <a:r>
              <a:rPr lang="en-US" dirty="0">
                <a:latin typeface="Cutive Mono" panose="020B0604020202020204" charset="0"/>
              </a:rPr>
              <a:t>do</a:t>
            </a:r>
            <a:r>
              <a:rPr lang="en-US" dirty="0"/>
              <a:t> executes.</a:t>
            </a:r>
          </a:p>
          <a:p>
            <a:r>
              <a:rPr lang="en-US" dirty="0"/>
              <a:t>Below </a:t>
            </a:r>
            <a:r>
              <a:rPr lang="en-US" dirty="0">
                <a:latin typeface="Cutive Mono" panose="020B0604020202020204" charset="0"/>
              </a:rPr>
              <a:t>echo</a:t>
            </a:r>
            <a:r>
              <a:rPr lang="en-US" dirty="0"/>
              <a:t> is an iterator.</a:t>
            </a:r>
          </a:p>
          <a:p>
            <a:pPr lvl="1"/>
            <a:r>
              <a:rPr lang="en-US" dirty="0"/>
              <a:t>Adds 1 to variable.</a:t>
            </a:r>
          </a:p>
          <a:p>
            <a:pPr lvl="1"/>
            <a:r>
              <a:rPr lang="en-US" dirty="0"/>
              <a:t>Common in loops.</a:t>
            </a:r>
          </a:p>
          <a:p>
            <a:r>
              <a:rPr lang="en-US" dirty="0"/>
              <a:t>Without iterator, </a:t>
            </a:r>
            <a:r>
              <a:rPr lang="en-US" dirty="0">
                <a:latin typeface="Cutive Mono" panose="020B0604020202020204" charset="0"/>
              </a:rPr>
              <a:t>$var</a:t>
            </a:r>
            <a:r>
              <a:rPr lang="en-US" dirty="0"/>
              <a:t> will always be </a:t>
            </a:r>
            <a:r>
              <a:rPr lang="en-US" dirty="0">
                <a:latin typeface="Cutive Mono" panose="020B0604020202020204" charset="0"/>
              </a:rPr>
              <a:t>1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Execution will never leave the loop.</a:t>
            </a:r>
          </a:p>
        </p:txBody>
      </p:sp>
    </p:spTree>
    <p:extLst>
      <p:ext uri="{BB962C8B-B14F-4D97-AF65-F5344CB8AC3E}">
        <p14:creationId xmlns:p14="http://schemas.microsoft.com/office/powerpoint/2010/main" val="4744831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5C3CE-E0BF-48CF-8108-9130A8417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until</a:t>
            </a:r>
            <a:r>
              <a:rPr lang="en-US" dirty="0"/>
              <a:t> Loop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590B9-DA84-462C-B809-33FB7EE60D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4931B3-021A-4246-B7C1-08FEF4D87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</a:t>
            </a:r>
            <a:r>
              <a:rPr lang="en-US" dirty="0">
                <a:latin typeface="Cutive Mono" panose="020B0604020202020204" charset="0"/>
              </a:rPr>
              <a:t>while</a:t>
            </a:r>
            <a:r>
              <a:rPr lang="en-US" dirty="0"/>
              <a:t>, but executes code as long as condition is </a:t>
            </a:r>
            <a:r>
              <a:rPr lang="en-US" i="1" dirty="0"/>
              <a:t>false</a:t>
            </a:r>
            <a:r>
              <a:rPr lang="en-US" dirty="0"/>
              <a:t>.</a:t>
            </a:r>
          </a:p>
          <a:p>
            <a:r>
              <a:rPr lang="en-US" dirty="0"/>
              <a:t>Example: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var=1</a:t>
            </a:r>
          </a:p>
          <a:p>
            <a:pPr marL="342900" lvl="1" indent="0">
              <a:buNone/>
            </a:pPr>
            <a:endParaRPr lang="en-US" dirty="0">
              <a:latin typeface="Cutive Mono" panose="020B0604020202020204" charset="0"/>
            </a:endParaRP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until [ $var -ge 5 ]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do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    echo "The current number is $var."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    ((var++))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done</a:t>
            </a:r>
          </a:p>
          <a:p>
            <a:r>
              <a:rPr lang="en-US" dirty="0"/>
              <a:t>Tests if </a:t>
            </a:r>
            <a:r>
              <a:rPr lang="en-US" dirty="0">
                <a:latin typeface="Cutive Mono" panose="020B0604020202020204" charset="0"/>
              </a:rPr>
              <a:t>$var</a:t>
            </a:r>
            <a:r>
              <a:rPr lang="en-US" dirty="0"/>
              <a:t> is greater than or equal to </a:t>
            </a:r>
            <a:r>
              <a:rPr lang="en-US" dirty="0">
                <a:latin typeface="Cutive Mono" panose="020B0604020202020204" charset="0"/>
              </a:rPr>
              <a:t>5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Will execute code until it is.</a:t>
            </a:r>
          </a:p>
        </p:txBody>
      </p:sp>
    </p:spTree>
    <p:extLst>
      <p:ext uri="{BB962C8B-B14F-4D97-AF65-F5344CB8AC3E}">
        <p14:creationId xmlns:p14="http://schemas.microsoft.com/office/powerpoint/2010/main" val="38771577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2E0FC-733F-4E63-9B13-0CBBADCC0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for</a:t>
            </a:r>
            <a:r>
              <a:rPr lang="en-US" dirty="0"/>
              <a:t> Loop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305A9F-2717-4EC1-A5C6-68A5CA296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ED867-E7D8-4C18-8F3C-7171C1222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Executes code a specified number of times.</a:t>
            </a:r>
          </a:p>
          <a:p>
            <a:r>
              <a:rPr lang="en-US" dirty="0"/>
              <a:t>Doesn't depend on condition being true/false.</a:t>
            </a:r>
          </a:p>
          <a:p>
            <a:r>
              <a:rPr lang="en-US" dirty="0"/>
              <a:t>Meant to always execute code a given number of times.</a:t>
            </a:r>
          </a:p>
          <a:p>
            <a:r>
              <a:rPr lang="en-US" dirty="0"/>
              <a:t>Ideal for processing arrays.</a:t>
            </a:r>
          </a:p>
          <a:p>
            <a:r>
              <a:rPr lang="en-US" dirty="0"/>
              <a:t>Example: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var=("Carla" "Robert" "Mary")</a:t>
            </a:r>
          </a:p>
          <a:p>
            <a:pPr marL="342900" lvl="1" indent="0">
              <a:buNone/>
            </a:pPr>
            <a:endParaRPr lang="en-US" dirty="0">
              <a:latin typeface="Cutive Mono" panose="020B0604020202020204" charset="0"/>
            </a:endParaRP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for i in ${var[*]}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do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    echo "$i is a member of the team."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42290870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D8E5C-C6B2-4404-BF9F-D455EBE98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for</a:t>
            </a:r>
            <a:r>
              <a:rPr lang="en-US" dirty="0"/>
              <a:t> Loop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CB00EA-3D1D-4F03-8ADA-4209292CB3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E2322-CFF3-4D30-A8E2-48550337F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Evaluates every value in </a:t>
            </a:r>
            <a:r>
              <a:rPr lang="en-US" dirty="0">
                <a:latin typeface="Cutive Mono" panose="020B0604020202020204" charset="0"/>
              </a:rPr>
              <a:t>$var</a:t>
            </a:r>
            <a:r>
              <a:rPr lang="en-US" dirty="0"/>
              <a:t> array.</a:t>
            </a:r>
          </a:p>
          <a:p>
            <a:r>
              <a:rPr lang="en-US" dirty="0"/>
              <a:t>Each value represented by </a:t>
            </a:r>
            <a:r>
              <a:rPr lang="en-US" dirty="0">
                <a:latin typeface="Cutive Mono" panose="020B0604020202020204" charset="0"/>
              </a:rPr>
              <a:t>i</a:t>
            </a:r>
          </a:p>
          <a:p>
            <a:pPr lvl="1"/>
            <a:r>
              <a:rPr lang="en-US" dirty="0"/>
              <a:t>Stands for iterator.</a:t>
            </a:r>
          </a:p>
          <a:p>
            <a:pPr lvl="1"/>
            <a:r>
              <a:rPr lang="en-US" dirty="0"/>
              <a:t>You can name it what you want.</a:t>
            </a:r>
          </a:p>
          <a:p>
            <a:r>
              <a:rPr lang="en-US" dirty="0"/>
              <a:t>Loop executes three times.</a:t>
            </a:r>
          </a:p>
          <a:p>
            <a:pPr lvl="1"/>
            <a:r>
              <a:rPr lang="en-US" dirty="0"/>
              <a:t>One for each value in array.</a:t>
            </a:r>
          </a:p>
          <a:p>
            <a:pPr lvl="1"/>
            <a:r>
              <a:rPr lang="en-US" dirty="0"/>
              <a:t>Each person's name is echoed.</a:t>
            </a:r>
          </a:p>
        </p:txBody>
      </p:sp>
    </p:spTree>
    <p:extLst>
      <p:ext uri="{BB962C8B-B14F-4D97-AF65-F5344CB8AC3E}">
        <p14:creationId xmlns:p14="http://schemas.microsoft.com/office/powerpoint/2010/main" val="22022041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B4DD14-9338-40F5-AA9A-4FE9CDF5D3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Discussing Control Statements in Bash Scripts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715B22-9149-4F9C-9676-FDB04B1F9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811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73E66D-F2DA-46DC-AA80-CC0C7CD22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Script should be more useful to admins who need to view reports.</a:t>
            </a:r>
          </a:p>
          <a:p>
            <a:r>
              <a:rPr lang="en-US" dirty="0"/>
              <a:t>Enable script to make decisions based on conditions.</a:t>
            </a:r>
          </a:p>
          <a:p>
            <a:r>
              <a:rPr lang="en-US" dirty="0"/>
              <a:t>You'll use </a:t>
            </a:r>
            <a:r>
              <a:rPr lang="en-US" dirty="0">
                <a:latin typeface="Cutive Mono" panose="020B0604020202020204" charset="0"/>
              </a:rPr>
              <a:t>if</a:t>
            </a:r>
            <a:r>
              <a:rPr lang="en-US" dirty="0"/>
              <a:t> statements to output different messages.</a:t>
            </a:r>
          </a:p>
          <a:p>
            <a:pPr lvl="1"/>
            <a:r>
              <a:rPr lang="en-US" dirty="0"/>
              <a:t>Based on thresholds of percentage full.</a:t>
            </a:r>
          </a:p>
          <a:p>
            <a:pPr lvl="1"/>
            <a:r>
              <a:rPr lang="en-US" dirty="0"/>
              <a:t>Devices close to full will trigger an urgent warning.</a:t>
            </a:r>
          </a:p>
          <a:p>
            <a:pPr lvl="1"/>
            <a:r>
              <a:rPr lang="en-US" dirty="0"/>
              <a:t>Less full devices will trigger less urgent messages.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DE7B3D2-DB8E-4C70-8D29-815F47693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25" y="123010"/>
            <a:ext cx="7883768" cy="633458"/>
          </a:xfrm>
        </p:spPr>
        <p:txBody>
          <a:bodyPr/>
          <a:lstStyle/>
          <a:p>
            <a:r>
              <a:rPr lang="en-US" dirty="0"/>
              <a:t>Activity: Incorporating Conditional Statements in Bash Scripts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EC6E23-C880-4185-8F2A-5B69C4422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018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9934902-1A53-4C7E-998E-E81FB31A9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Script still needs improvement.</a:t>
            </a:r>
          </a:p>
          <a:p>
            <a:r>
              <a:rPr lang="en-US" dirty="0"/>
              <a:t>You want to output status of all storage devices.</a:t>
            </a:r>
          </a:p>
          <a:p>
            <a:r>
              <a:rPr lang="en-US" dirty="0"/>
              <a:t>You need to do this programmatically, not statically.</a:t>
            </a:r>
          </a:p>
          <a:p>
            <a:pPr lvl="1"/>
            <a:r>
              <a:rPr lang="en-US" dirty="0"/>
              <a:t>Devices are likely to change.</a:t>
            </a:r>
          </a:p>
          <a:p>
            <a:r>
              <a:rPr lang="en-US" dirty="0"/>
              <a:t>You'll leverage a </a:t>
            </a:r>
            <a:r>
              <a:rPr lang="en-US" dirty="0">
                <a:latin typeface="Cutive Mono" panose="020B0604020202020204" charset="0"/>
              </a:rPr>
              <a:t>for</a:t>
            </a:r>
            <a:r>
              <a:rPr lang="en-US" dirty="0"/>
              <a:t> loop.</a:t>
            </a:r>
          </a:p>
          <a:p>
            <a:pPr lvl="1"/>
            <a:r>
              <a:rPr lang="en-US" dirty="0"/>
              <a:t>Iterate over all devices and perform necessary checks.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463588-D29F-40DD-B215-12A4F283F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Incorporating Loops in Bash Scripts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29C075-7657-4018-8A75-A53A1CF602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0404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D35D39-7CAB-134B-8E89-D0F1CE1B82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environment variables might you configure in your shell environment?</a:t>
            </a:r>
          </a:p>
          <a:p>
            <a:r>
              <a:rPr lang="en-US" dirty="0"/>
              <a:t>What are the various tasks that you might perform in your environment by running a shell script?</a:t>
            </a:r>
            <a:endParaRPr lang="en-US" dirty="0">
              <a:solidFill>
                <a:srgbClr val="45545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BD8280-5882-AA48-BA86-A9C40DAEB2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229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72F27-486E-4D6B-9FFF-7840046EE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export</a:t>
            </a:r>
            <a:r>
              <a:rPr lang="en-US" dirty="0"/>
              <a:t> Command (Slide 1 of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5D856-2404-4C0C-AE78-3688EB8DE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843C0D-537E-4117-AFEF-8FE96BC21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change shell variable into environment variable.</a:t>
            </a:r>
          </a:p>
          <a:p>
            <a:r>
              <a:rPr lang="en-US" dirty="0"/>
              <a:t>Example: </a:t>
            </a:r>
            <a:r>
              <a:rPr lang="en-US" dirty="0">
                <a:latin typeface="Cutive Mono" panose="020B0604020202020204" charset="0"/>
              </a:rPr>
              <a:t>export SHL_VAR</a:t>
            </a:r>
            <a:r>
              <a:rPr lang="en-US" dirty="0"/>
              <a:t> to make it an environment variable.</a:t>
            </a:r>
          </a:p>
          <a:p>
            <a:r>
              <a:rPr lang="en-US" dirty="0"/>
              <a:t>Can also change environment variable values.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export SHL_VAR="New value"</a:t>
            </a:r>
          </a:p>
          <a:p>
            <a:pPr lvl="1"/>
            <a:r>
              <a:rPr lang="en-US" dirty="0"/>
              <a:t>Sets value for all child processes.</a:t>
            </a:r>
          </a:p>
          <a:p>
            <a:r>
              <a:rPr lang="en-US" dirty="0"/>
              <a:t>Add </a:t>
            </a:r>
            <a:r>
              <a:rPr lang="en-US" dirty="0">
                <a:latin typeface="Cutive Mono" panose="020B0604020202020204" charset="0"/>
              </a:rPr>
              <a:t>export</a:t>
            </a:r>
            <a:r>
              <a:rPr lang="en-US" dirty="0"/>
              <a:t> to </a:t>
            </a:r>
            <a:r>
              <a:rPr lang="en-US" dirty="0">
                <a:latin typeface="Cutive Mono" panose="020B0604020202020204" charset="0"/>
              </a:rPr>
              <a:t>.bash_profile</a:t>
            </a:r>
            <a:r>
              <a:rPr lang="en-US" dirty="0"/>
              <a:t> to set value for all future sessions.</a:t>
            </a:r>
          </a:p>
          <a:p>
            <a:pPr lvl="1"/>
            <a:r>
              <a:rPr lang="en-US" dirty="0"/>
              <a:t>Modify in </a:t>
            </a:r>
            <a:r>
              <a:rPr lang="en-US" dirty="0">
                <a:latin typeface="Cutive Mono" panose="020B0604020202020204" charset="0"/>
              </a:rPr>
              <a:t>/</a:t>
            </a:r>
            <a:r>
              <a:rPr lang="en-US" dirty="0" err="1">
                <a:latin typeface="Cutive Mono" panose="020B0604020202020204" charset="0"/>
              </a:rPr>
              <a:t>etc</a:t>
            </a:r>
            <a:r>
              <a:rPr lang="en-US" dirty="0">
                <a:latin typeface="Cutive Mono" panose="020B0604020202020204" charset="0"/>
              </a:rPr>
              <a:t>/</a:t>
            </a:r>
            <a:r>
              <a:rPr lang="en-US" dirty="0" err="1">
                <a:latin typeface="Cutive Mono" panose="020B0604020202020204" charset="0"/>
              </a:rPr>
              <a:t>skel</a:t>
            </a:r>
            <a:r>
              <a:rPr lang="en-US" dirty="0">
                <a:latin typeface="Cutive Mono" panose="020B0604020202020204" charset="0"/>
              </a:rPr>
              <a:t>/</a:t>
            </a:r>
            <a:r>
              <a:rPr lang="en-US" dirty="0"/>
              <a:t> for new user automation.</a:t>
            </a:r>
          </a:p>
          <a:p>
            <a:r>
              <a:rPr lang="en-US" dirty="0"/>
              <a:t>Add </a:t>
            </a:r>
            <a:r>
              <a:rPr lang="en-US" dirty="0">
                <a:latin typeface="Cutive Mono" panose="020B0604020202020204" charset="0"/>
              </a:rPr>
              <a:t>export</a:t>
            </a:r>
            <a:r>
              <a:rPr lang="en-US" dirty="0"/>
              <a:t> to </a:t>
            </a:r>
            <a:r>
              <a:rPr lang="en-US" dirty="0">
                <a:latin typeface="Cutive Mono" panose="020B0604020202020204" charset="0"/>
              </a:rPr>
              <a:t>/</a:t>
            </a:r>
            <a:r>
              <a:rPr lang="en-US" dirty="0" err="1">
                <a:latin typeface="Cutive Mono" panose="020B0604020202020204" charset="0"/>
              </a:rPr>
              <a:t>etc</a:t>
            </a:r>
            <a:r>
              <a:rPr lang="en-US" dirty="0">
                <a:latin typeface="Cutive Mono" panose="020B0604020202020204" charset="0"/>
              </a:rPr>
              <a:t>/</a:t>
            </a:r>
            <a:r>
              <a:rPr lang="en-US" dirty="0" err="1">
                <a:latin typeface="Cutive Mono" panose="020B0604020202020204" charset="0"/>
              </a:rPr>
              <a:t>profile.d</a:t>
            </a:r>
            <a:r>
              <a:rPr lang="en-US" dirty="0">
                <a:latin typeface="Cutive Mono" panose="020B0604020202020204" charset="0"/>
              </a:rPr>
              <a:t>/</a:t>
            </a:r>
            <a:r>
              <a:rPr lang="en-US" dirty="0"/>
              <a:t> for system-wide changes.</a:t>
            </a:r>
          </a:p>
        </p:txBody>
      </p:sp>
    </p:spTree>
    <p:extLst>
      <p:ext uri="{BB962C8B-B14F-4D97-AF65-F5344CB8AC3E}">
        <p14:creationId xmlns:p14="http://schemas.microsoft.com/office/powerpoint/2010/main" val="4251275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C14472-F2F8-4ABE-97A7-9E356BF84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export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31CFE7-CD9A-4D84-8971-8C0100AFC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499DE5-6E84-4E52-B45E-FC9B577ED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67" y="708660"/>
            <a:ext cx="7177667" cy="395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364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86B40-6B87-4D12-B77C-81FEA2B29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env</a:t>
            </a:r>
            <a:r>
              <a:rPr lang="en-US" dirty="0"/>
              <a:t> Command (Slide 1 of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CCAAF5-7454-4CD7-BA12-453A7505C8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A1D330-F14F-49E7-9D9C-129896BF8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Runs a command with modified environment variables.</a:t>
            </a:r>
          </a:p>
          <a:p>
            <a:r>
              <a:rPr lang="en-US" dirty="0"/>
              <a:t>You supply variable and value to change it to.</a:t>
            </a:r>
          </a:p>
          <a:p>
            <a:pPr lvl="1"/>
            <a:r>
              <a:rPr lang="en-US" dirty="0"/>
              <a:t>If variable doesn't exist, it's added to environment.</a:t>
            </a:r>
          </a:p>
          <a:p>
            <a:r>
              <a:rPr lang="en-US" dirty="0"/>
              <a:t>You also supply command to run.</a:t>
            </a:r>
          </a:p>
          <a:p>
            <a:r>
              <a:rPr lang="en-US" dirty="0"/>
              <a:t>Use </a:t>
            </a:r>
            <a:r>
              <a:rPr lang="en-US" dirty="0">
                <a:latin typeface="Cutive Mono" panose="020B0604020202020204" charset="0"/>
              </a:rPr>
              <a:t>–u</a:t>
            </a:r>
            <a:r>
              <a:rPr lang="en-US" dirty="0"/>
              <a:t> option to remove variable from environment.</a:t>
            </a:r>
          </a:p>
          <a:p>
            <a:r>
              <a:rPr lang="en-US" dirty="0"/>
              <a:t>Use to override values or add them to child processes.</a:t>
            </a:r>
          </a:p>
          <a:p>
            <a:r>
              <a:rPr lang="en-US" dirty="0"/>
              <a:t>Prints environment variables when not given arguments.</a:t>
            </a:r>
          </a:p>
        </p:txBody>
      </p:sp>
    </p:spTree>
    <p:extLst>
      <p:ext uri="{BB962C8B-B14F-4D97-AF65-F5344CB8AC3E}">
        <p14:creationId xmlns:p14="http://schemas.microsoft.com/office/powerpoint/2010/main" val="44769619"/>
      </p:ext>
    </p:extLst>
  </p:cSld>
  <p:clrMapOvr>
    <a:masterClrMapping/>
  </p:clrMapOvr>
</p:sld>
</file>

<file path=ppt/theme/theme1.xml><?xml version="1.0" encoding="utf-8"?>
<a:theme xmlns:a="http://schemas.openxmlformats.org/drawingml/2006/main" name="2_LO-CompTIA">
  <a:themeElements>
    <a:clrScheme name="CompTIA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7C9E"/>
      </a:accent1>
      <a:accent2>
        <a:srgbClr val="004D71"/>
      </a:accent2>
      <a:accent3>
        <a:srgbClr val="45545F"/>
      </a:accent3>
      <a:accent4>
        <a:srgbClr val="AFB6BA"/>
      </a:accent4>
      <a:accent5>
        <a:srgbClr val="F26C23"/>
      </a:accent5>
      <a:accent6>
        <a:srgbClr val="B24EC3"/>
      </a:accent6>
      <a:hlink>
        <a:srgbClr val="009DDC"/>
      </a:hlink>
      <a:folHlink>
        <a:srgbClr val="009DDC"/>
      </a:folHlink>
    </a:clrScheme>
    <a:fontScheme name="Open Sans">
      <a:majorFont>
        <a:latin typeface="Open Sans Semi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8575" cap="flat" cmpd="sng" algn="ctr">
          <a:solidFill>
            <a:srgbClr val="FF0000"/>
          </a:solidFill>
          <a:prstDash val="solid"/>
        </a:ln>
        <a:effectLst/>
      </a:spPr>
      <a:bodyPr rtlCol="0" anchor="ctr"/>
      <a:lstStyle>
        <a:defPPr algn="ctr" defTabSz="914400">
          <a:defRPr sz="1100" b="1" kern="0" dirty="0" err="1" smtClean="0">
            <a:solidFill>
              <a:srgbClr val="FF0000"/>
            </a:solidFill>
            <a:latin typeface="Arial"/>
          </a:defRPr>
        </a:defPPr>
      </a:lstStyle>
    </a:spDef>
    <a:lnDef>
      <a:spPr>
        <a:ln w="1905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A73B4614-A704-0542-87E6-5897E6E538EB}" vid="{7EAF2078-CBFB-A14D-8A0C-8040B93EE7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AB8BE3257A504EB15FA3D006F5CE14" ma:contentTypeVersion="12" ma:contentTypeDescription="Create a new document." ma:contentTypeScope="" ma:versionID="418cf6fe0ea8ffec7f4bbd14d3bb840a">
  <xsd:schema xmlns:xsd="http://www.w3.org/2001/XMLSchema" xmlns:xs="http://www.w3.org/2001/XMLSchema" xmlns:p="http://schemas.microsoft.com/office/2006/metadata/properties" xmlns:ns2="95a46270-66ec-4bdf-aabc-d78887d51418" xmlns:ns3="315eb565-7267-4a95-9087-2f433ded3c8b" targetNamespace="http://schemas.microsoft.com/office/2006/metadata/properties" ma:root="true" ma:fieldsID="fcf3f344b082f4df2f3eec2af3a5ce44" ns2:_="" ns3:_="">
    <xsd:import namespace="95a46270-66ec-4bdf-aabc-d78887d51418"/>
    <xsd:import namespace="315eb565-7267-4a95-9087-2f433ded3c8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a46270-66ec-4bdf-aabc-d78887d514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5eb565-7267-4a95-9087-2f433ded3c8b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DE427A9-A4CF-4F82-9464-6158865D943B}"/>
</file>

<file path=customXml/itemProps2.xml><?xml version="1.0" encoding="utf-8"?>
<ds:datastoreItem xmlns:ds="http://schemas.openxmlformats.org/officeDocument/2006/customXml" ds:itemID="{E734F3A0-112A-47D4-8DEF-C8401B0BA0BA}"/>
</file>

<file path=customXml/itemProps3.xml><?xml version="1.0" encoding="utf-8"?>
<ds:datastoreItem xmlns:ds="http://schemas.openxmlformats.org/officeDocument/2006/customXml" ds:itemID="{5123EA5F-5F43-4E14-B16C-CE529CE0251C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1895</TotalTime>
  <Words>3794</Words>
  <Application>Microsoft Office PowerPoint</Application>
  <PresentationFormat>On-screen Show (16:9)</PresentationFormat>
  <Paragraphs>599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Open Sans SemiBold</vt:lpstr>
      <vt:lpstr>Calibri</vt:lpstr>
      <vt:lpstr>Open Sans</vt:lpstr>
      <vt:lpstr>Cutive Mono</vt:lpstr>
      <vt:lpstr>Arial</vt:lpstr>
      <vt:lpstr>2_LO-CompTIA</vt:lpstr>
      <vt:lpstr>Working with Bash Scripts</vt:lpstr>
      <vt:lpstr>Shell Environment</vt:lpstr>
      <vt:lpstr>Shell Spawn</vt:lpstr>
      <vt:lpstr>Scripts</vt:lpstr>
      <vt:lpstr>Variables</vt:lpstr>
      <vt:lpstr>Environment Variables</vt:lpstr>
      <vt:lpstr>The export Command (Slide 1 of 2)</vt:lpstr>
      <vt:lpstr>The export Command (Slide 2 of 2)</vt:lpstr>
      <vt:lpstr>The env Command (Slide 1 of 2)</vt:lpstr>
      <vt:lpstr>The env Command (Slide 2 of 2)</vt:lpstr>
      <vt:lpstr>Search Paths</vt:lpstr>
      <vt:lpstr>HISTFILESIZE</vt:lpstr>
      <vt:lpstr>The alias Command (Slide 1 of 2)</vt:lpstr>
      <vt:lpstr>The alias Command (Slide 2 of 2)</vt:lpstr>
      <vt:lpstr>The time Command (Slide 1 of 2)</vt:lpstr>
      <vt:lpstr>The time Command (Slide 2 of 2)</vt:lpstr>
      <vt:lpstr>Environment and Shell Troubleshooting</vt:lpstr>
      <vt:lpstr>PowerPoint Presentation</vt:lpstr>
      <vt:lpstr>Activity: Customizing the Bash Shell Environment</vt:lpstr>
      <vt:lpstr>Bash Scripting</vt:lpstr>
      <vt:lpstr>Syntax</vt:lpstr>
      <vt:lpstr>Variable Assignment</vt:lpstr>
      <vt:lpstr>Variable Substitution</vt:lpstr>
      <vt:lpstr>Common Operators</vt:lpstr>
      <vt:lpstr>String Literals</vt:lpstr>
      <vt:lpstr>Escape Character</vt:lpstr>
      <vt:lpstr>Arrays</vt:lpstr>
      <vt:lpstr>Functions</vt:lpstr>
      <vt:lpstr>Comments</vt:lpstr>
      <vt:lpstr>Activity: Identifying Scripting and Programming Fundamentals</vt:lpstr>
      <vt:lpstr>#!/bin/bash</vt:lpstr>
      <vt:lpstr>Metacharacters (Slide 1 of 2)</vt:lpstr>
      <vt:lpstr>Metacharacters (Slide 2 of 2)</vt:lpstr>
      <vt:lpstr>Exit Codes</vt:lpstr>
      <vt:lpstr>Redirection and Piping</vt:lpstr>
      <vt:lpstr>Shell Expansion</vt:lpstr>
      <vt:lpstr>Variable Substitution with Braces</vt:lpstr>
      <vt:lpstr>Command Substitution</vt:lpstr>
      <vt:lpstr>Globbing</vt:lpstr>
      <vt:lpstr>Positional Parameters</vt:lpstr>
      <vt:lpstr>The exec Command</vt:lpstr>
      <vt:lpstr>The source Command</vt:lpstr>
      <vt:lpstr>Script File Extensions</vt:lpstr>
      <vt:lpstr>Script Permissions</vt:lpstr>
      <vt:lpstr>PowerPoint Presentation</vt:lpstr>
      <vt:lpstr>Activity: Writing and Executing a Simple Bash Script</vt:lpstr>
      <vt:lpstr>Logic and Control Statements</vt:lpstr>
      <vt:lpstr>Conditional Statements (Slide 1 of 2)</vt:lpstr>
      <vt:lpstr>Conditional Statements (Slide 2 of 2)</vt:lpstr>
      <vt:lpstr>The if Statement (Slide 1 of 2)</vt:lpstr>
      <vt:lpstr>The if Statement (Slide 2 of 2)</vt:lpstr>
      <vt:lpstr>The if…else Statement (Slide 1 of 2)</vt:lpstr>
      <vt:lpstr>The if…else Statement (Slide 2 of 2)</vt:lpstr>
      <vt:lpstr>The case Statement (Slide 1 of 3)</vt:lpstr>
      <vt:lpstr>The case Statement (Slide 2 of 3)</vt:lpstr>
      <vt:lpstr>The case Statement (Slide 3 of 3)</vt:lpstr>
      <vt:lpstr>Loops (Slide 1 of 2)</vt:lpstr>
      <vt:lpstr>Loops (Slide 2 of 2)</vt:lpstr>
      <vt:lpstr>The while Loop (Slide 1 of 2)</vt:lpstr>
      <vt:lpstr>The while Loop (Slide 2 of 2)</vt:lpstr>
      <vt:lpstr>The until Loop</vt:lpstr>
      <vt:lpstr>The for Loop (Slide 1 of 2)</vt:lpstr>
      <vt:lpstr>The for Loop (Slide 2 of 2)</vt:lpstr>
      <vt:lpstr>PowerPoint Presentation</vt:lpstr>
      <vt:lpstr>Activity: Incorporating Conditional Statements in Bash Scripts</vt:lpstr>
      <vt:lpstr>Activity: Incorporating Loops in Bash Scripts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Working with Bash Scripts</dc:title>
  <dc:subject/>
  <dc:creator>Jason Nufryk</dc:creator>
  <cp:keywords/>
  <dc:description/>
  <cp:lastModifiedBy>Lindsay Bachman</cp:lastModifiedBy>
  <cp:revision>107</cp:revision>
  <dcterms:created xsi:type="dcterms:W3CDTF">2018-09-18T20:34:26Z</dcterms:created>
  <dcterms:modified xsi:type="dcterms:W3CDTF">2019-03-15T16:18:27Z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0x010100F8AB8BE3257A504EB15FA3D006F5CE14</vt:lpwstr>
  </property>
</Properties>
</file>